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8" r:id="rId2"/>
    <p:sldMasterId id="2147483680" r:id="rId3"/>
    <p:sldMasterId id="2147483694" r:id="rId4"/>
    <p:sldMasterId id="2147483728" r:id="rId5"/>
  </p:sldMasterIdLst>
  <p:notesMasterIdLst>
    <p:notesMasterId r:id="rId30"/>
  </p:notesMasterIdLst>
  <p:handoutMasterIdLst>
    <p:handoutMasterId r:id="rId31"/>
  </p:handoutMasterIdLst>
  <p:sldIdLst>
    <p:sldId id="302" r:id="rId6"/>
    <p:sldId id="315" r:id="rId7"/>
    <p:sldId id="359" r:id="rId8"/>
    <p:sldId id="316" r:id="rId9"/>
    <p:sldId id="320" r:id="rId10"/>
    <p:sldId id="318" r:id="rId11"/>
    <p:sldId id="301" r:id="rId12"/>
    <p:sldId id="317" r:id="rId13"/>
    <p:sldId id="323" r:id="rId14"/>
    <p:sldId id="355" r:id="rId15"/>
    <p:sldId id="321" r:id="rId16"/>
    <p:sldId id="327" r:id="rId17"/>
    <p:sldId id="354" r:id="rId18"/>
    <p:sldId id="334" r:id="rId19"/>
    <p:sldId id="356" r:id="rId20"/>
    <p:sldId id="289" r:id="rId21"/>
    <p:sldId id="324" r:id="rId22"/>
    <p:sldId id="322" r:id="rId23"/>
    <p:sldId id="347" r:id="rId24"/>
    <p:sldId id="351" r:id="rId25"/>
    <p:sldId id="295" r:id="rId26"/>
    <p:sldId id="292" r:id="rId27"/>
    <p:sldId id="299" r:id="rId28"/>
    <p:sldId id="298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74" userDrawn="1">
          <p15:clr>
            <a:srgbClr val="A4A3A4"/>
          </p15:clr>
        </p15:guide>
        <p15:guide id="3" orient="horz" pos="3872" userDrawn="1">
          <p15:clr>
            <a:srgbClr val="A4A3A4"/>
          </p15:clr>
        </p15:guide>
        <p15:guide id="4" orient="horz" pos="4116" userDrawn="1">
          <p15:clr>
            <a:srgbClr val="A4A3A4"/>
          </p15:clr>
        </p15:guide>
        <p15:guide id="5" orient="horz" pos="1054" userDrawn="1">
          <p15:clr>
            <a:srgbClr val="A4A3A4"/>
          </p15:clr>
        </p15:guide>
        <p15:guide id="6" pos="3848" userDrawn="1">
          <p15:clr>
            <a:srgbClr val="A4A3A4"/>
          </p15:clr>
        </p15:guide>
        <p15:guide id="7" pos="385" userDrawn="1">
          <p15:clr>
            <a:srgbClr val="A4A3A4"/>
          </p15:clr>
        </p15:guide>
        <p15:guide id="8" pos="3916" userDrawn="1">
          <p15:clr>
            <a:srgbClr val="A4A3A4"/>
          </p15:clr>
        </p15:guide>
        <p15:guide id="9" pos="3004" userDrawn="1">
          <p15:clr>
            <a:srgbClr val="A4A3A4"/>
          </p15:clr>
        </p15:guide>
        <p15:guide id="10" pos="1875" userDrawn="1">
          <p15:clr>
            <a:srgbClr val="A4A3A4"/>
          </p15:clr>
        </p15:guide>
        <p15:guide id="11" pos="7297" userDrawn="1">
          <p15:clr>
            <a:srgbClr val="A4A3A4"/>
          </p15:clr>
        </p15:guide>
        <p15:guide id="12" pos="313" userDrawn="1">
          <p15:clr>
            <a:srgbClr val="A4A3A4"/>
          </p15:clr>
        </p15:guide>
        <p15:guide id="13" pos="7367" userDrawn="1">
          <p15:clr>
            <a:srgbClr val="A4A3A4"/>
          </p15:clr>
        </p15:guide>
        <p15:guide id="14" pos="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852D"/>
    <a:srgbClr val="C2D3E8"/>
    <a:srgbClr val="FED6D6"/>
    <a:srgbClr val="F3F2E9"/>
    <a:srgbClr val="A9DA74"/>
    <a:srgbClr val="FF9999"/>
    <a:srgbClr val="DCE6F2"/>
    <a:srgbClr val="FF8265"/>
    <a:srgbClr val="F0F5FA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4" autoAdjust="0"/>
    <p:restoredTop sz="9390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624" y="44"/>
      </p:cViewPr>
      <p:guideLst>
        <p:guide orient="horz" pos="2160"/>
        <p:guide orient="horz" pos="174"/>
        <p:guide orient="horz" pos="3872"/>
        <p:guide orient="horz" pos="4116"/>
        <p:guide orient="horz" pos="1054"/>
        <p:guide pos="3848"/>
        <p:guide pos="385"/>
        <p:guide pos="3916"/>
        <p:guide pos="3004"/>
        <p:guide pos="1875"/>
        <p:guide pos="7297"/>
        <p:guide pos="313"/>
        <p:guide pos="7367"/>
        <p:guide pos="54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97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8C-4779-B086-554B2F62606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8C-4779-B086-554B2F62606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8C-4779-B086-554B2F62606A}"/>
              </c:ext>
            </c:extLst>
          </c:dPt>
          <c:dPt>
            <c:idx val="3"/>
            <c:bubble3D val="0"/>
            <c:spPr>
              <a:solidFill>
                <a:srgbClr val="99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8C-4779-B086-554B2F62606A}"/>
              </c:ext>
            </c:extLst>
          </c:dPt>
          <c:dPt>
            <c:idx val="4"/>
            <c:bubble3D val="0"/>
            <c:spPr>
              <a:solidFill>
                <a:srgbClr val="99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8C-4779-B086-554B2F62606A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78C-4779-B086-554B2F62606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78C-4779-B086-554B2F6260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Sheet1!$B$4:$B$8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0.54</c:v>
                </c:pt>
                <c:pt idx="1">
                  <c:v>0.23</c:v>
                </c:pt>
                <c:pt idx="2">
                  <c:v>0.23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78C-4779-B086-554B2F626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8C-4779-B086-554B2F62606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8C-4779-B086-554B2F62606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8C-4779-B086-554B2F62606A}"/>
              </c:ext>
            </c:extLst>
          </c:dPt>
          <c:dPt>
            <c:idx val="3"/>
            <c:bubble3D val="0"/>
            <c:spPr>
              <a:solidFill>
                <a:srgbClr val="99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8C-4779-B086-554B2F62606A}"/>
              </c:ext>
            </c:extLst>
          </c:dPt>
          <c:dPt>
            <c:idx val="4"/>
            <c:bubble3D val="0"/>
            <c:spPr>
              <a:solidFill>
                <a:srgbClr val="99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8C-4779-B086-554B2F62606A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78C-4779-B086-554B2F62606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78C-4779-B086-554B2F6260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Sheet1!$B$4:$B$8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0.308</c:v>
                </c:pt>
                <c:pt idx="1">
                  <c:v>0.53800000000000003</c:v>
                </c:pt>
                <c:pt idx="2">
                  <c:v>0.154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78C-4779-B086-554B2F626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38-4DBD-9F75-40886155A02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38-4DBD-9F75-40886155A02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38-4DBD-9F75-40886155A02A}"/>
              </c:ext>
            </c:extLst>
          </c:dPt>
          <c:dPt>
            <c:idx val="3"/>
            <c:bubble3D val="0"/>
            <c:spPr>
              <a:solidFill>
                <a:srgbClr val="99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38-4DBD-9F75-40886155A02A}"/>
              </c:ext>
            </c:extLst>
          </c:dPt>
          <c:dPt>
            <c:idx val="4"/>
            <c:bubble3D val="0"/>
            <c:spPr>
              <a:solidFill>
                <a:srgbClr val="99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38-4DBD-9F75-40886155A02A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038-4DBD-9F75-40886155A0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Sheet1!$B$4:$B$8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0.46200000000000002</c:v>
                </c:pt>
                <c:pt idx="1">
                  <c:v>0.38500000000000001</c:v>
                </c:pt>
                <c:pt idx="2">
                  <c:v>7.6999999999999999E-2</c:v>
                </c:pt>
                <c:pt idx="3">
                  <c:v>7.6999999999999999E-2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038-4DBD-9F75-40886155A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8D-4D82-B7BF-B2E169047B1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8D-4D82-B7BF-B2E169047B1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8D-4D82-B7BF-B2E169047B19}"/>
              </c:ext>
            </c:extLst>
          </c:dPt>
          <c:dPt>
            <c:idx val="3"/>
            <c:bubble3D val="0"/>
            <c:spPr>
              <a:solidFill>
                <a:srgbClr val="99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8D-4D82-B7BF-B2E169047B19}"/>
              </c:ext>
            </c:extLst>
          </c:dPt>
          <c:dPt>
            <c:idx val="4"/>
            <c:bubble3D val="0"/>
            <c:spPr>
              <a:solidFill>
                <a:srgbClr val="99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F8D-4D82-B7BF-B2E169047B19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8D-4D82-B7BF-B2E169047B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8D-4D82-B7BF-B2E169047B1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F8D-4D82-B7BF-B2E169047B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Sheet1!$B$4:$B$8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0.69199999999999995</c:v>
                </c:pt>
                <c:pt idx="1">
                  <c:v>0.308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F8D-4D82-B7BF-B2E169047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E3-4F20-A586-FAC5663FE6D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E3-4F20-A586-FAC5663FE6D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E3-4F20-A586-FAC5663FE6DE}"/>
              </c:ext>
            </c:extLst>
          </c:dPt>
          <c:dPt>
            <c:idx val="3"/>
            <c:bubble3D val="0"/>
            <c:spPr>
              <a:solidFill>
                <a:srgbClr val="99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E3-4F20-A586-FAC5663FE6DE}"/>
              </c:ext>
            </c:extLst>
          </c:dPt>
          <c:dPt>
            <c:idx val="4"/>
            <c:bubble3D val="0"/>
            <c:spPr>
              <a:solidFill>
                <a:srgbClr val="99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EE3-4F20-A586-FAC5663FE6DE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E3-4F20-A586-FAC5663FE6D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EE3-4F20-A586-FAC5663FE6D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EE3-4F20-A586-FAC5663FE6D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Sheet1!$B$4:$B$8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0.69199999999999995</c:v>
                </c:pt>
                <c:pt idx="1">
                  <c:v>0.308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EE3-4F20-A586-FAC5663FE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E9-4FB2-8596-B6939CD0783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E9-4FB2-8596-B6939CD0783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E9-4FB2-8596-B6939CD07831}"/>
              </c:ext>
            </c:extLst>
          </c:dPt>
          <c:dPt>
            <c:idx val="3"/>
            <c:bubble3D val="0"/>
            <c:spPr>
              <a:solidFill>
                <a:srgbClr val="99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E9-4FB2-8596-B6939CD07831}"/>
              </c:ext>
            </c:extLst>
          </c:dPt>
          <c:dPt>
            <c:idx val="4"/>
            <c:bubble3D val="0"/>
            <c:spPr>
              <a:solidFill>
                <a:srgbClr val="99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BE9-4FB2-8596-B6939CD07831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BE9-4FB2-8596-B6939CD0783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BE9-4FB2-8596-B6939CD078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Sheet1!$B$4:$B$8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0.308</c:v>
                </c:pt>
                <c:pt idx="1">
                  <c:v>0.39</c:v>
                </c:pt>
                <c:pt idx="2">
                  <c:v>0.23</c:v>
                </c:pt>
                <c:pt idx="3">
                  <c:v>7.0000000000000007E-2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BE9-4FB2-8596-B6939CD07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AE-41E0-8019-E83AEF6683E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AE-41E0-8019-E83AEF6683E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AE-41E0-8019-E83AEF6683E0}"/>
              </c:ext>
            </c:extLst>
          </c:dPt>
          <c:dPt>
            <c:idx val="3"/>
            <c:bubble3D val="0"/>
            <c:spPr>
              <a:solidFill>
                <a:srgbClr val="99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AE-41E0-8019-E83AEF6683E0}"/>
              </c:ext>
            </c:extLst>
          </c:dPt>
          <c:dPt>
            <c:idx val="4"/>
            <c:bubble3D val="0"/>
            <c:spPr>
              <a:solidFill>
                <a:srgbClr val="99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AE-41E0-8019-E83AEF6683E0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3AE-41E0-8019-E83AEF6683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Sheet1!$B$4:$B$8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0.54</c:v>
                </c:pt>
                <c:pt idx="1">
                  <c:v>0.23</c:v>
                </c:pt>
                <c:pt idx="2">
                  <c:v>0.16</c:v>
                </c:pt>
                <c:pt idx="3">
                  <c:v>7.0000000000000007E-2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3AE-41E0-8019-E83AEF668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E74C2-C69B-4C9D-8380-8EE71C1DBE8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5991263-EF99-4294-927B-8BE3A1D45944}">
      <dgm:prSet phldrT="[Text]" custT="1"/>
      <dgm:spPr>
        <a:xfrm>
          <a:off x="1427171" y="358575"/>
          <a:ext cx="4462274" cy="4462274"/>
        </a:xfr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6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BB236559-C560-43BE-9A3D-FE5BCA294432}" type="parTrans" cxnId="{96B91E93-ADBC-49C2-8418-0021C98389E5}">
      <dgm:prSet/>
      <dgm:spPr/>
      <dgm:t>
        <a:bodyPr/>
        <a:lstStyle/>
        <a:p>
          <a:endParaRPr lang="en-US"/>
        </a:p>
      </dgm:t>
    </dgm:pt>
    <dgm:pt modelId="{09396384-98FD-4124-95A4-98B69DDBB24B}" type="sibTrans" cxnId="{96B91E93-ADBC-49C2-8418-0021C98389E5}">
      <dgm:prSet/>
      <dgm:spPr/>
      <dgm:t>
        <a:bodyPr/>
        <a:lstStyle/>
        <a:p>
          <a:endParaRPr lang="en-US"/>
        </a:p>
      </dgm:t>
    </dgm:pt>
    <dgm:pt modelId="{E83D4B1A-5B15-4586-98E7-80A5382390DD}">
      <dgm:prSet phldrT="[Text]" custT="1"/>
      <dgm:spPr>
        <a:xfrm>
          <a:off x="1197152" y="491381"/>
          <a:ext cx="4462274" cy="446227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63A045-A873-4AF7-8311-CC5A3381A74F}" type="parTrans" cxnId="{6AFAC3CE-0E2B-4D49-ADF2-F573DF646B0B}">
      <dgm:prSet/>
      <dgm:spPr/>
      <dgm:t>
        <a:bodyPr/>
        <a:lstStyle/>
        <a:p>
          <a:endParaRPr lang="en-US"/>
        </a:p>
      </dgm:t>
    </dgm:pt>
    <dgm:pt modelId="{EAD1D8C2-FE32-4442-B32D-D7379EB5C08B}" type="sibTrans" cxnId="{6AFAC3CE-0E2B-4D49-ADF2-F573DF646B0B}">
      <dgm:prSet/>
      <dgm:spPr/>
      <dgm:t>
        <a:bodyPr/>
        <a:lstStyle/>
        <a:p>
          <a:endParaRPr lang="en-US"/>
        </a:p>
      </dgm:t>
    </dgm:pt>
    <dgm:pt modelId="{33523728-62D2-4731-87C2-DCEAED45D526}">
      <dgm:prSet phldrT="[Text]" custT="1"/>
      <dgm:spPr>
        <a:xfrm>
          <a:off x="1197152" y="491381"/>
          <a:ext cx="4462274" cy="446227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A59BB4-3573-4A7C-8F24-80580035A213}" type="parTrans" cxnId="{5AD5DD06-CEB6-4EA9-B695-3DD8AD62C633}">
      <dgm:prSet/>
      <dgm:spPr/>
      <dgm:t>
        <a:bodyPr/>
        <a:lstStyle/>
        <a:p>
          <a:endParaRPr lang="en-US"/>
        </a:p>
      </dgm:t>
    </dgm:pt>
    <dgm:pt modelId="{5475D123-7889-4582-AE20-9EC6296CEA5A}" type="sibTrans" cxnId="{5AD5DD06-CEB6-4EA9-B695-3DD8AD62C633}">
      <dgm:prSet/>
      <dgm:spPr/>
      <dgm:t>
        <a:bodyPr/>
        <a:lstStyle/>
        <a:p>
          <a:endParaRPr lang="en-US"/>
        </a:p>
      </dgm:t>
    </dgm:pt>
    <dgm:pt modelId="{C19E4F8D-D388-41D8-A5A4-DF06627E67C0}" type="pres">
      <dgm:prSet presAssocID="{FDCE74C2-C69B-4C9D-8380-8EE71C1DBE8C}" presName="compositeShape" presStyleCnt="0">
        <dgm:presLayoutVars>
          <dgm:chMax val="7"/>
          <dgm:dir/>
          <dgm:resizeHandles val="exact"/>
        </dgm:presLayoutVars>
      </dgm:prSet>
      <dgm:spPr/>
    </dgm:pt>
    <dgm:pt modelId="{5EEE51E3-0558-4085-A8C9-EE8DAE0BA434}" type="pres">
      <dgm:prSet presAssocID="{FDCE74C2-C69B-4C9D-8380-8EE71C1DBE8C}" presName="wedge1" presStyleLbl="node1" presStyleIdx="0" presStyleCnt="3"/>
      <dgm:spPr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endParaRPr lang="en-US"/>
        </a:p>
      </dgm:t>
    </dgm:pt>
    <dgm:pt modelId="{3777D1FD-B92B-43D4-8E40-EEFCA2AF1590}" type="pres">
      <dgm:prSet presAssocID="{FDCE74C2-C69B-4C9D-8380-8EE71C1DBE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39520-F796-4A27-8451-CABAA212E56E}" type="pres">
      <dgm:prSet presAssocID="{FDCE74C2-C69B-4C9D-8380-8EE71C1DBE8C}" presName="wedge2" presStyleLbl="node1" presStyleIdx="1" presStyleCnt="3"/>
      <dgm:spPr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endParaRPr lang="en-US"/>
        </a:p>
      </dgm:t>
    </dgm:pt>
    <dgm:pt modelId="{845C6842-A0B3-4A13-AF49-50490AA3A390}" type="pres">
      <dgm:prSet presAssocID="{FDCE74C2-C69B-4C9D-8380-8EE71C1DBE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3A29A-6ADE-4BBE-9015-ABF4BDFCBD57}" type="pres">
      <dgm:prSet presAssocID="{FDCE74C2-C69B-4C9D-8380-8EE71C1DBE8C}" presName="wedge3" presStyleLbl="node1" presStyleIdx="2" presStyleCnt="3"/>
      <dgm:spPr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endParaRPr lang="en-US"/>
        </a:p>
      </dgm:t>
    </dgm:pt>
    <dgm:pt modelId="{6145825A-E43B-4C99-9ECE-F2115FBEB788}" type="pres">
      <dgm:prSet presAssocID="{FDCE74C2-C69B-4C9D-8380-8EE71C1DBE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EFF04-1078-4AA5-A732-91B4528747D1}" type="presOf" srcId="{E83D4B1A-5B15-4586-98E7-80A5382390DD}" destId="{845C6842-A0B3-4A13-AF49-50490AA3A390}" srcOrd="1" destOrd="0" presId="urn:microsoft.com/office/officeart/2005/8/layout/chart3"/>
    <dgm:cxn modelId="{3EF38DF3-A187-49E5-A3BE-504968790602}" type="presOf" srcId="{33523728-62D2-4731-87C2-DCEAED45D526}" destId="{2313A29A-6ADE-4BBE-9015-ABF4BDFCBD57}" srcOrd="0" destOrd="0" presId="urn:microsoft.com/office/officeart/2005/8/layout/chart3"/>
    <dgm:cxn modelId="{6AFAC3CE-0E2B-4D49-ADF2-F573DF646B0B}" srcId="{FDCE74C2-C69B-4C9D-8380-8EE71C1DBE8C}" destId="{E83D4B1A-5B15-4586-98E7-80A5382390DD}" srcOrd="1" destOrd="0" parTransId="{3C63A045-A873-4AF7-8311-CC5A3381A74F}" sibTransId="{EAD1D8C2-FE32-4442-B32D-D7379EB5C08B}"/>
    <dgm:cxn modelId="{10FD7259-D959-46D9-BDD7-307A4E626084}" type="presOf" srcId="{C5991263-EF99-4294-927B-8BE3A1D45944}" destId="{3777D1FD-B92B-43D4-8E40-EEFCA2AF1590}" srcOrd="1" destOrd="0" presId="urn:microsoft.com/office/officeart/2005/8/layout/chart3"/>
    <dgm:cxn modelId="{96B91E93-ADBC-49C2-8418-0021C98389E5}" srcId="{FDCE74C2-C69B-4C9D-8380-8EE71C1DBE8C}" destId="{C5991263-EF99-4294-927B-8BE3A1D45944}" srcOrd="0" destOrd="0" parTransId="{BB236559-C560-43BE-9A3D-FE5BCA294432}" sibTransId="{09396384-98FD-4124-95A4-98B69DDBB24B}"/>
    <dgm:cxn modelId="{63E0BF28-1A3D-47AA-83A0-A075D918A249}" type="presOf" srcId="{C5991263-EF99-4294-927B-8BE3A1D45944}" destId="{5EEE51E3-0558-4085-A8C9-EE8DAE0BA434}" srcOrd="0" destOrd="0" presId="urn:microsoft.com/office/officeart/2005/8/layout/chart3"/>
    <dgm:cxn modelId="{4077E3FD-EDD7-488C-BF42-9F8037BF5FEA}" type="presOf" srcId="{33523728-62D2-4731-87C2-DCEAED45D526}" destId="{6145825A-E43B-4C99-9ECE-F2115FBEB788}" srcOrd="1" destOrd="0" presId="urn:microsoft.com/office/officeart/2005/8/layout/chart3"/>
    <dgm:cxn modelId="{B2E94035-3FF4-490B-BF7D-94DA2CA05439}" type="presOf" srcId="{FDCE74C2-C69B-4C9D-8380-8EE71C1DBE8C}" destId="{C19E4F8D-D388-41D8-A5A4-DF06627E67C0}" srcOrd="0" destOrd="0" presId="urn:microsoft.com/office/officeart/2005/8/layout/chart3"/>
    <dgm:cxn modelId="{5AD5DD06-CEB6-4EA9-B695-3DD8AD62C633}" srcId="{FDCE74C2-C69B-4C9D-8380-8EE71C1DBE8C}" destId="{33523728-62D2-4731-87C2-DCEAED45D526}" srcOrd="2" destOrd="0" parTransId="{3FA59BB4-3573-4A7C-8F24-80580035A213}" sibTransId="{5475D123-7889-4582-AE20-9EC6296CEA5A}"/>
    <dgm:cxn modelId="{3D9443C7-3C22-41F1-AC80-B634F4BDF445}" type="presOf" srcId="{E83D4B1A-5B15-4586-98E7-80A5382390DD}" destId="{42839520-F796-4A27-8451-CABAA212E56E}" srcOrd="0" destOrd="0" presId="urn:microsoft.com/office/officeart/2005/8/layout/chart3"/>
    <dgm:cxn modelId="{B2F13152-224F-4E46-8006-1E21A78CCF43}" type="presParOf" srcId="{C19E4F8D-D388-41D8-A5A4-DF06627E67C0}" destId="{5EEE51E3-0558-4085-A8C9-EE8DAE0BA434}" srcOrd="0" destOrd="0" presId="urn:microsoft.com/office/officeart/2005/8/layout/chart3"/>
    <dgm:cxn modelId="{A6071808-E85B-4A39-B49D-2654CE59D444}" type="presParOf" srcId="{C19E4F8D-D388-41D8-A5A4-DF06627E67C0}" destId="{3777D1FD-B92B-43D4-8E40-EEFCA2AF1590}" srcOrd="1" destOrd="0" presId="urn:microsoft.com/office/officeart/2005/8/layout/chart3"/>
    <dgm:cxn modelId="{426A8693-C694-4C90-A146-8305D2948DA0}" type="presParOf" srcId="{C19E4F8D-D388-41D8-A5A4-DF06627E67C0}" destId="{42839520-F796-4A27-8451-CABAA212E56E}" srcOrd="2" destOrd="0" presId="urn:microsoft.com/office/officeart/2005/8/layout/chart3"/>
    <dgm:cxn modelId="{8670D920-1D30-455E-8EAD-3C3E865218B8}" type="presParOf" srcId="{C19E4F8D-D388-41D8-A5A4-DF06627E67C0}" destId="{845C6842-A0B3-4A13-AF49-50490AA3A390}" srcOrd="3" destOrd="0" presId="urn:microsoft.com/office/officeart/2005/8/layout/chart3"/>
    <dgm:cxn modelId="{CD04D665-5ABE-4A11-82D7-97CCE36B0DCB}" type="presParOf" srcId="{C19E4F8D-D388-41D8-A5A4-DF06627E67C0}" destId="{2313A29A-6ADE-4BBE-9015-ABF4BDFCBD57}" srcOrd="4" destOrd="0" presId="urn:microsoft.com/office/officeart/2005/8/layout/chart3"/>
    <dgm:cxn modelId="{2BD03077-63F1-48D9-B0B8-91E6D0DC0F63}" type="presParOf" srcId="{C19E4F8D-D388-41D8-A5A4-DF06627E67C0}" destId="{6145825A-E43B-4C99-9ECE-F2115FBEB78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E51E3-0558-4085-A8C9-EE8DAE0BA434}">
      <dsp:nvSpPr>
        <dsp:cNvPr id="0" name=""/>
        <dsp:cNvSpPr/>
      </dsp:nvSpPr>
      <dsp:spPr>
        <a:xfrm>
          <a:off x="557692" y="370331"/>
          <a:ext cx="4608576" cy="4608576"/>
        </a:xfrm>
        <a:prstGeom prst="pie">
          <a:avLst>
            <a:gd name="adj1" fmla="val 16200000"/>
            <a:gd name="adj2" fmla="val 1800000"/>
          </a:avLst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3063331" y="1220723"/>
        <a:ext cx="1563624" cy="1536192"/>
      </dsp:txXfrm>
    </dsp:sp>
    <dsp:sp modelId="{42839520-F796-4A27-8451-CABAA212E56E}">
      <dsp:nvSpPr>
        <dsp:cNvPr id="0" name=""/>
        <dsp:cNvSpPr/>
      </dsp:nvSpPr>
      <dsp:spPr>
        <a:xfrm>
          <a:off x="320131" y="507491"/>
          <a:ext cx="4608576" cy="4608576"/>
        </a:xfrm>
        <a:prstGeom prst="pie">
          <a:avLst>
            <a:gd name="adj1" fmla="val 1800000"/>
            <a:gd name="adj2" fmla="val 90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82003" y="3415284"/>
        <a:ext cx="2084832" cy="1426464"/>
      </dsp:txXfrm>
    </dsp:sp>
    <dsp:sp modelId="{2313A29A-6ADE-4BBE-9015-ABF4BDFCBD57}">
      <dsp:nvSpPr>
        <dsp:cNvPr id="0" name=""/>
        <dsp:cNvSpPr/>
      </dsp:nvSpPr>
      <dsp:spPr>
        <a:xfrm>
          <a:off x="320131" y="507491"/>
          <a:ext cx="4608576" cy="4608576"/>
        </a:xfrm>
        <a:prstGeom prst="pie">
          <a:avLst>
            <a:gd name="adj1" fmla="val 90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13907" y="1412747"/>
        <a:ext cx="1563624" cy="153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/>
              <a:pPr/>
              <a:t>24/03/2017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45EBA9-A28D-4849-BFEA-AA04F6A21B63}" type="datetimeFigureOut">
              <a:rPr lang="en-GB" smtClean="0"/>
              <a:pPr/>
              <a:t>24/03/2017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D1D362D-D470-4E36-ADE3-B4B444D500B5}" type="slidenum">
              <a:rPr lang="en-GB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58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94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63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54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9393" y="457209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2400" y="1677600"/>
            <a:ext cx="6532800" cy="8604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2400" y="2718386"/>
            <a:ext cx="65328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5340096"/>
            <a:ext cx="1316736" cy="1156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1200" y="6498542"/>
            <a:ext cx="4579200" cy="20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6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72932" y="939480"/>
            <a:ext cx="907228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75" y="53539"/>
            <a:ext cx="2597079" cy="741287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72932" y="21846"/>
            <a:ext cx="9072282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2200">
                <a:solidFill>
                  <a:srgbClr val="002060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7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38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09" indent="-176209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09" indent="-188909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9393" y="457209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2400" y="1677600"/>
            <a:ext cx="6532800" cy="8604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2400" y="2685600"/>
            <a:ext cx="65328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0" indent="0" algn="l">
              <a:buNone/>
              <a:defRPr sz="1600">
                <a:solidFill>
                  <a:srgbClr val="333333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5340096"/>
            <a:ext cx="1316736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spect="1"/>
          </p:cNvSpPr>
          <p:nvPr userDrawn="1"/>
        </p:nvSpPr>
        <p:spPr>
          <a:xfrm>
            <a:off x="2577043" y="777249"/>
            <a:ext cx="9007476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000" y="2239200"/>
            <a:ext cx="8289600" cy="8604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000" y="3222000"/>
            <a:ext cx="8289600" cy="6480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0" indent="0" algn="l">
              <a:buNone/>
              <a:defRPr sz="1600">
                <a:solidFill>
                  <a:srgbClr val="333333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5340096"/>
            <a:ext cx="1316736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0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spect="1"/>
          </p:cNvSpPr>
          <p:nvPr userDrawn="1"/>
        </p:nvSpPr>
        <p:spPr>
          <a:xfrm>
            <a:off x="2577043" y="777249"/>
            <a:ext cx="9007476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000" y="2239200"/>
            <a:ext cx="8260800" cy="8604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000" y="3222000"/>
            <a:ext cx="8260800" cy="6480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5340096"/>
            <a:ext cx="1316736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5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0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09600" y="1029606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6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69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38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09" indent="-176209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09" indent="-188909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81" y="5340096"/>
            <a:ext cx="1316736" cy="1156968"/>
          </a:xfrm>
          <a:prstGeom prst="rect">
            <a:avLst/>
          </a:prstGeom>
        </p:spPr>
      </p:pic>
      <p:sp>
        <p:nvSpPr>
          <p:cNvPr id="8" name="Rectangle 1"/>
          <p:cNvSpPr>
            <a:spLocks noChangeAspect="1"/>
          </p:cNvSpPr>
          <p:nvPr userDrawn="1"/>
        </p:nvSpPr>
        <p:spPr>
          <a:xfrm>
            <a:off x="2577043" y="777249"/>
            <a:ext cx="9007476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000" y="2239200"/>
            <a:ext cx="8289600" cy="8604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000" y="3222000"/>
            <a:ext cx="8289600" cy="6480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0" indent="0" algn="l">
              <a:buNone/>
              <a:defRPr sz="1600">
                <a:solidFill>
                  <a:srgbClr val="333333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9393" y="457209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81" y="5340096"/>
            <a:ext cx="1316736" cy="1156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2400" y="1677600"/>
            <a:ext cx="6585600" cy="8604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2400" y="2685600"/>
            <a:ext cx="6585600" cy="6480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0" indent="0" algn="l">
              <a:buNone/>
              <a:defRPr sz="1600">
                <a:solidFill>
                  <a:srgbClr val="333333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11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1200" y="6498542"/>
            <a:ext cx="4579200" cy="2016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5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0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09600" y="1039819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6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38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09" indent="-176209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09" indent="-188909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1200" y="6498542"/>
            <a:ext cx="4579200" cy="2016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5340096"/>
            <a:ext cx="1316736" cy="1156968"/>
          </a:xfrm>
          <a:prstGeom prst="rect">
            <a:avLst/>
          </a:prstGeom>
        </p:spPr>
      </p:pic>
      <p:sp>
        <p:nvSpPr>
          <p:cNvPr id="9" name="Rectangle 1"/>
          <p:cNvSpPr>
            <a:spLocks noChangeAspect="1"/>
          </p:cNvSpPr>
          <p:nvPr userDrawn="1"/>
        </p:nvSpPr>
        <p:spPr>
          <a:xfrm>
            <a:off x="2577043" y="777249"/>
            <a:ext cx="9007476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000" y="2239200"/>
            <a:ext cx="8289600" cy="8604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000" y="3222000"/>
            <a:ext cx="8289600" cy="6480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0" indent="0" algn="l">
              <a:buNone/>
              <a:defRPr sz="1600">
                <a:solidFill>
                  <a:srgbClr val="333333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9393" y="457209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5340096"/>
            <a:ext cx="1316736" cy="1156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2400" y="1677600"/>
            <a:ext cx="6532800" cy="8604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2400" y="2685600"/>
            <a:ext cx="6532800" cy="6480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0" indent="0" algn="l">
              <a:buNone/>
              <a:defRPr sz="1600">
                <a:solidFill>
                  <a:srgbClr val="333333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923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5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0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09600" y="1039819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1200" y="6323013"/>
            <a:ext cx="4579200" cy="2016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6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38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09" indent="-176209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09" indent="-188909" algn="l" defTabSz="99533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B71E-6884-4807-8AF0-6F5368B5B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l" descr="CMA Data Classification: Internal"/>
          <p:cNvSpPr txBox="1"/>
          <p:nvPr userDrawn="1"/>
        </p:nvSpPr>
        <p:spPr>
          <a:xfrm>
            <a:off x="0" y="6664961"/>
            <a:ext cx="12192000" cy="2232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51" dirty="0">
                <a:solidFill>
                  <a:srgbClr val="000000"/>
                </a:solidFill>
                <a:latin typeface="microsoft sans serif" panose="020B0604020202020204" pitchFamily="34" charset="0"/>
              </a:rPr>
              <a:t>CMA Data 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007480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EEC5-8951-4A6B-8B11-B4F250D3BA1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03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50C5-37FB-4489-BD0F-F11327545F3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56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BB7E-FDF9-4BF9-8A3C-C748D73C270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37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1B3-C42D-4900-9697-47FE1A12E9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314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6CB6-DEE2-45C5-B295-505DF8F574D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5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5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0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1200" y="6498542"/>
            <a:ext cx="4579200" cy="2016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C15-9E16-4C7C-BE90-D9B233DBB13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32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A1D4-87B2-449B-86D5-4698F9E4BB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63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FD4F-9729-4D96-AE54-B6F71C7796D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26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B59D-8038-4DCE-B7A2-B07AC3A283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838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C20E-97C3-4594-A25F-FEBDD801628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6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1200" y="6498542"/>
            <a:ext cx="4579200" cy="20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1200" y="6498542"/>
            <a:ext cx="4579200" cy="20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609600" y="1039819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1200" y="6498542"/>
            <a:ext cx="4579200" cy="201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622400" y="645172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 algn="r"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2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77" r:id="rId11"/>
    <p:sldLayoutId id="2147483726" r:id="rId12"/>
    <p:sldLayoutId id="2147483678" r:id="rId13"/>
    <p:sldLayoutId id="2147483679" r:id="rId14"/>
  </p:sldLayoutIdLst>
  <p:hf sldNum="0"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596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886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477" indent="-355591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481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3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rgbClr val="80808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rgbClr val="808080"/>
          </a:solidFill>
          <a:latin typeface="+mn-lt"/>
          <a:ea typeface="+mn-ea"/>
          <a:cs typeface="+mn-cs"/>
        </a:defRPr>
      </a:lvl1pPr>
      <a:lvl2pPr marL="709596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rgbClr val="808080"/>
          </a:solidFill>
          <a:latin typeface="+mn-lt"/>
          <a:ea typeface="+mn-ea"/>
          <a:cs typeface="+mn-cs"/>
        </a:defRPr>
      </a:lvl2pPr>
      <a:lvl3pPr marL="1077886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rgbClr val="808080"/>
          </a:solidFill>
          <a:latin typeface="+mn-lt"/>
          <a:ea typeface="+mn-ea"/>
          <a:cs typeface="+mn-cs"/>
        </a:defRPr>
      </a:lvl3pPr>
      <a:lvl4pPr marL="1433477" indent="-355591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808080"/>
          </a:solidFill>
          <a:latin typeface="+mn-lt"/>
          <a:ea typeface="+mn-ea"/>
          <a:cs typeface="+mn-cs"/>
        </a:defRPr>
      </a:lvl4pPr>
      <a:lvl5pPr marL="1787481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80808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469" y="6308492"/>
            <a:ext cx="456000" cy="34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24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90" r:id="rId10"/>
    <p:sldLayoutId id="2147483691" r:id="rId11"/>
    <p:sldLayoutId id="2147483692" r:id="rId12"/>
    <p:sldLayoutId id="2147483693" r:id="rId13"/>
  </p:sldLayoutIdLst>
  <p:hf sldNum="0"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596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886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477" indent="-355591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481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469" y="6308492"/>
            <a:ext cx="456000" cy="34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4" r:id="rId10"/>
    <p:sldLayoutId id="2147483705" r:id="rId11"/>
    <p:sldLayoutId id="2147483706" r:id="rId12"/>
    <p:sldLayoutId id="2147483707" r:id="rId13"/>
  </p:sldLayoutIdLst>
  <p:hf sldNum="0"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596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886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477" indent="-355591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481" indent="-354004" algn="l" defTabSz="914377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7CD1-9E59-461B-BE0E-806093678D0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5883" y="6525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C8EC-0F4B-4CDB-8AC0-556EC31B66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l" descr="CMA Data Classification: Internal"/>
          <p:cNvSpPr txBox="1"/>
          <p:nvPr/>
        </p:nvSpPr>
        <p:spPr>
          <a:xfrm>
            <a:off x="0" y="6664961"/>
            <a:ext cx="12192000" cy="2232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51" dirty="0">
                <a:solidFill>
                  <a:srgbClr val="000000"/>
                </a:solidFill>
                <a:latin typeface="microsoft sans serif" panose="020B0604020202020204" pitchFamily="34" charset="0"/>
              </a:rPr>
              <a:t>CMA Data 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230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9.tiff"/><Relationship Id="rId5" Type="http://schemas.openxmlformats.org/officeDocument/2006/relationships/image" Target="../media/image23.jpg"/><Relationship Id="rId4" Type="http://schemas.openxmlformats.org/officeDocument/2006/relationships/image" Target="../media/image22.png"/><Relationship Id="rId9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3.png"/>
          <p:cNvPicPr>
            <a:picLocks noChangeAspect="1"/>
          </p:cNvPicPr>
          <p:nvPr/>
        </p:nvPicPr>
        <p:blipFill rotWithShape="1">
          <a:blip r:embed="rId3" cstate="print"/>
          <a:srcRect r="75690"/>
          <a:stretch/>
        </p:blipFill>
        <p:spPr>
          <a:xfrm>
            <a:off x="5933" y="9618"/>
            <a:ext cx="2222937" cy="6858000"/>
          </a:xfrm>
          <a:prstGeom prst="rect">
            <a:avLst/>
          </a:prstGeom>
          <a:ln w="28575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EC8EC-0F4B-4CDB-8AC0-556EC31B66C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7272" y="5493663"/>
            <a:ext cx="6967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EEECE1">
                    <a:lumMod val="50000"/>
                  </a:srgbClr>
                </a:solidFill>
                <a:latin typeface="Calibri"/>
                <a:cs typeface="Arial" pitchFamily="18" charset="0"/>
              </a:rPr>
              <a:t>Abdullah K. Al-Terkait - </a:t>
            </a:r>
            <a:r>
              <a:rPr lang="en-US" sz="2800" dirty="0" err="1">
                <a:solidFill>
                  <a:srgbClr val="EEECE1">
                    <a:lumMod val="50000"/>
                  </a:srgbClr>
                </a:solidFill>
                <a:latin typeface="Calibri"/>
                <a:cs typeface="Arial" pitchFamily="18" charset="0"/>
              </a:rPr>
              <a:t>i</a:t>
            </a:r>
            <a:r>
              <a:rPr lang="en-US" sz="2800" dirty="0" err="1" smtClean="0">
                <a:solidFill>
                  <a:srgbClr val="EEECE1">
                    <a:lumMod val="50000"/>
                  </a:srgbClr>
                </a:solidFill>
                <a:latin typeface="Calibri"/>
                <a:cs typeface="Arial" pitchFamily="18" charset="0"/>
              </a:rPr>
              <a:t>FSAH</a:t>
            </a:r>
            <a:r>
              <a:rPr lang="en-US" sz="2800" dirty="0" smtClean="0">
                <a:solidFill>
                  <a:srgbClr val="EEECE1">
                    <a:lumMod val="50000"/>
                  </a:srgbClr>
                </a:solidFill>
                <a:latin typeface="Calibri"/>
                <a:cs typeface="Arial" pitchFamily="18" charset="0"/>
              </a:rPr>
              <a:t> Project Manger</a:t>
            </a:r>
            <a:endParaRPr lang="ar" sz="2800" dirty="0">
              <a:solidFill>
                <a:srgbClr val="EEECE1">
                  <a:lumMod val="50000"/>
                </a:srgbClr>
              </a:solidFill>
              <a:latin typeface="Calibri"/>
              <a:cs typeface="Arial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0852" y="2733075"/>
            <a:ext cx="5020028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en-US" sz="3600" b="1" dirty="0" smtClean="0">
                <a:solidFill>
                  <a:srgbClr val="4F81BD">
                    <a:lumMod val="75000"/>
                  </a:srgbClr>
                </a:solidFill>
                <a:cs typeface="mohammad bold art 1" pitchFamily="2" charset="-78"/>
              </a:rPr>
              <a:t>CMA’s XBRL based</a:t>
            </a:r>
          </a:p>
          <a:p>
            <a:pPr lvl="0" algn="ctr" rtl="1"/>
            <a:r>
              <a:rPr lang="en-US" sz="3600" b="1" dirty="0" smtClean="0">
                <a:solidFill>
                  <a:srgbClr val="4F81BD">
                    <a:lumMod val="75000"/>
                  </a:srgbClr>
                </a:solidFill>
                <a:cs typeface="mohammad bold art 1" pitchFamily="2" charset="-78"/>
              </a:rPr>
              <a:t>electronic filing platform </a:t>
            </a:r>
            <a:endParaRPr lang="en-US" sz="3600" b="1" dirty="0">
              <a:solidFill>
                <a:srgbClr val="4F81BD">
                  <a:lumMod val="75000"/>
                </a:srgbClr>
              </a:solidFill>
              <a:cs typeface="mohammad bold art 1" pitchFamily="2" charset="-78"/>
            </a:endParaRPr>
          </a:p>
          <a:p>
            <a:pPr lvl="0" algn="ctr" rtl="1"/>
            <a:r>
              <a:rPr lang="en-US" sz="1400" b="1" dirty="0">
                <a:solidFill>
                  <a:srgbClr val="4F81BD">
                    <a:lumMod val="75000"/>
                  </a:srgbClr>
                </a:solidFill>
                <a:cs typeface="mohammad bold art 1" pitchFamily="2" charset="-78"/>
              </a:rPr>
              <a:t> </a:t>
            </a:r>
          </a:p>
          <a:p>
            <a:pPr lvl="0" algn="ctr" rtl="1"/>
            <a:r>
              <a:rPr lang="en-US" sz="6000" b="1" dirty="0">
                <a:solidFill>
                  <a:srgbClr val="002060"/>
                </a:solidFill>
                <a:cs typeface="mohammad bold art 1" pitchFamily="2" charset="-78"/>
              </a:rPr>
              <a:t>- </a:t>
            </a:r>
            <a:r>
              <a:rPr lang="en-US" sz="7200" b="1" dirty="0" err="1">
                <a:ln w="9525">
                  <a:solidFill>
                    <a:srgbClr val="AE852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mohammad bold art 1" pitchFamily="2" charset="-78"/>
              </a:rPr>
              <a:t>i</a:t>
            </a:r>
            <a:r>
              <a:rPr lang="en-US" sz="7200" b="1" dirty="0" err="1" smtClean="0">
                <a:ln w="9525">
                  <a:solidFill>
                    <a:srgbClr val="AE852D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mohammad bold art 1" pitchFamily="2" charset="-78"/>
              </a:rPr>
              <a:t>FSAH</a:t>
            </a:r>
            <a:r>
              <a:rPr lang="en-US" sz="6000" b="1" dirty="0" smtClean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sz="6000" b="1" dirty="0">
                <a:solidFill>
                  <a:srgbClr val="002060"/>
                </a:solidFill>
                <a:cs typeface="mohammad bold art 1" pitchFamily="2" charset="-78"/>
              </a:rPr>
              <a:t>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11" y="554587"/>
            <a:ext cx="4243711" cy="20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Overview on the filing activity through </a:t>
            </a:r>
            <a:br>
              <a:rPr lang="en-US" dirty="0" smtClean="0"/>
            </a:br>
            <a:r>
              <a:rPr lang="en-US" dirty="0" smtClean="0"/>
              <a:t>the Platform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4" name="Rounded Rectangle 93"/>
          <p:cNvSpPr/>
          <p:nvPr/>
        </p:nvSpPr>
        <p:spPr>
          <a:xfrm>
            <a:off x="4718815" y="4736307"/>
            <a:ext cx="2632272" cy="11215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18815" y="3031387"/>
            <a:ext cx="2632272" cy="1451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571453" y="3247411"/>
            <a:ext cx="914400" cy="914400"/>
            <a:chOff x="3231880" y="5357740"/>
            <a:chExt cx="914400" cy="914400"/>
          </a:xfrm>
        </p:grpSpPr>
        <p:sp>
          <p:nvSpPr>
            <p:cNvPr id="98" name="Rectangle 97"/>
            <p:cNvSpPr/>
            <p:nvPr/>
          </p:nvSpPr>
          <p:spPr>
            <a:xfrm>
              <a:off x="3231880" y="5357740"/>
              <a:ext cx="914400" cy="9144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206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42"/>
            <p:cNvSpPr>
              <a:spLocks noChangeAspect="1" noEditPoints="1"/>
            </p:cNvSpPr>
            <p:nvPr/>
          </p:nvSpPr>
          <p:spPr bwMode="auto">
            <a:xfrm>
              <a:off x="3360869" y="5447626"/>
              <a:ext cx="644805" cy="686807"/>
            </a:xfrm>
            <a:custGeom>
              <a:avLst/>
              <a:gdLst>
                <a:gd name="T0" fmla="*/ 2147483647 w 4754"/>
                <a:gd name="T1" fmla="*/ 2147483647 h 4763"/>
                <a:gd name="T2" fmla="*/ 2147483647 w 4754"/>
                <a:gd name="T3" fmla="*/ 2147483647 h 4763"/>
                <a:gd name="T4" fmla="*/ 2147483647 w 4754"/>
                <a:gd name="T5" fmla="*/ 2147483647 h 4763"/>
                <a:gd name="T6" fmla="*/ 2147483647 w 4754"/>
                <a:gd name="T7" fmla="*/ 2147483647 h 4763"/>
                <a:gd name="T8" fmla="*/ 2147483647 w 4754"/>
                <a:gd name="T9" fmla="*/ 2147483647 h 4763"/>
                <a:gd name="T10" fmla="*/ 2147483647 w 4754"/>
                <a:gd name="T11" fmla="*/ 2147483647 h 4763"/>
                <a:gd name="T12" fmla="*/ 2147483647 w 4754"/>
                <a:gd name="T13" fmla="*/ 2147483647 h 4763"/>
                <a:gd name="T14" fmla="*/ 2147483647 w 4754"/>
                <a:gd name="T15" fmla="*/ 2147483647 h 4763"/>
                <a:gd name="T16" fmla="*/ 2147483647 w 4754"/>
                <a:gd name="T17" fmla="*/ 2147483647 h 4763"/>
                <a:gd name="T18" fmla="*/ 2147483647 w 4754"/>
                <a:gd name="T19" fmla="*/ 2147483647 h 4763"/>
                <a:gd name="T20" fmla="*/ 2147483647 w 4754"/>
                <a:gd name="T21" fmla="*/ 2147483647 h 4763"/>
                <a:gd name="T22" fmla="*/ 2147483647 w 4754"/>
                <a:gd name="T23" fmla="*/ 2147483647 h 4763"/>
                <a:gd name="T24" fmla="*/ 2147483647 w 4754"/>
                <a:gd name="T25" fmla="*/ 2147483647 h 4763"/>
                <a:gd name="T26" fmla="*/ 2147483647 w 4754"/>
                <a:gd name="T27" fmla="*/ 2147483647 h 4763"/>
                <a:gd name="T28" fmla="*/ 2147483647 w 4754"/>
                <a:gd name="T29" fmla="*/ 2147483647 h 4763"/>
                <a:gd name="T30" fmla="*/ 2147483647 w 4754"/>
                <a:gd name="T31" fmla="*/ 2147483647 h 4763"/>
                <a:gd name="T32" fmla="*/ 2147483647 w 4754"/>
                <a:gd name="T33" fmla="*/ 2147483647 h 4763"/>
                <a:gd name="T34" fmla="*/ 2147483647 w 4754"/>
                <a:gd name="T35" fmla="*/ 2147483647 h 4763"/>
                <a:gd name="T36" fmla="*/ 2147483647 w 4754"/>
                <a:gd name="T37" fmla="*/ 2147483647 h 4763"/>
                <a:gd name="T38" fmla="*/ 2147483647 w 4754"/>
                <a:gd name="T39" fmla="*/ 2147483647 h 4763"/>
                <a:gd name="T40" fmla="*/ 2147483647 w 4754"/>
                <a:gd name="T41" fmla="*/ 2147483647 h 4763"/>
                <a:gd name="T42" fmla="*/ 2147483647 w 4754"/>
                <a:gd name="T43" fmla="*/ 2147483647 h 4763"/>
                <a:gd name="T44" fmla="*/ 2147483647 w 4754"/>
                <a:gd name="T45" fmla="*/ 2147483647 h 4763"/>
                <a:gd name="T46" fmla="*/ 2147483647 w 4754"/>
                <a:gd name="T47" fmla="*/ 2147483647 h 4763"/>
                <a:gd name="T48" fmla="*/ 2147483647 w 4754"/>
                <a:gd name="T49" fmla="*/ 2147483647 h 4763"/>
                <a:gd name="T50" fmla="*/ 2147483647 w 4754"/>
                <a:gd name="T51" fmla="*/ 2147483647 h 4763"/>
                <a:gd name="T52" fmla="*/ 2147483647 w 4754"/>
                <a:gd name="T53" fmla="*/ 2147483647 h 4763"/>
                <a:gd name="T54" fmla="*/ 2147483647 w 4754"/>
                <a:gd name="T55" fmla="*/ 2147483647 h 4763"/>
                <a:gd name="T56" fmla="*/ 2147483647 w 4754"/>
                <a:gd name="T57" fmla="*/ 2147483647 h 4763"/>
                <a:gd name="T58" fmla="*/ 2147483647 w 4754"/>
                <a:gd name="T59" fmla="*/ 2147483647 h 4763"/>
                <a:gd name="T60" fmla="*/ 2147483647 w 4754"/>
                <a:gd name="T61" fmla="*/ 2147483647 h 4763"/>
                <a:gd name="T62" fmla="*/ 2147483647 w 4754"/>
                <a:gd name="T63" fmla="*/ 2147483647 h 4763"/>
                <a:gd name="T64" fmla="*/ 2147483647 w 4754"/>
                <a:gd name="T65" fmla="*/ 2147483647 h 4763"/>
                <a:gd name="T66" fmla="*/ 2147483647 w 4754"/>
                <a:gd name="T67" fmla="*/ 2147483647 h 4763"/>
                <a:gd name="T68" fmla="*/ 2147483647 w 4754"/>
                <a:gd name="T69" fmla="*/ 2147483647 h 4763"/>
                <a:gd name="T70" fmla="*/ 2147483647 w 4754"/>
                <a:gd name="T71" fmla="*/ 2147483647 h 4763"/>
                <a:gd name="T72" fmla="*/ 2147483647 w 4754"/>
                <a:gd name="T73" fmla="*/ 2147483647 h 4763"/>
                <a:gd name="T74" fmla="*/ 2147483647 w 4754"/>
                <a:gd name="T75" fmla="*/ 2147483647 h 4763"/>
                <a:gd name="T76" fmla="*/ 2147483647 w 4754"/>
                <a:gd name="T77" fmla="*/ 2147483647 h 4763"/>
                <a:gd name="T78" fmla="*/ 2147483647 w 4754"/>
                <a:gd name="T79" fmla="*/ 2147483647 h 4763"/>
                <a:gd name="T80" fmla="*/ 2147483647 w 4754"/>
                <a:gd name="T81" fmla="*/ 2147483647 h 4763"/>
                <a:gd name="T82" fmla="*/ 2147483647 w 4754"/>
                <a:gd name="T83" fmla="*/ 2147483647 h 4763"/>
                <a:gd name="T84" fmla="*/ 2147483647 w 4754"/>
                <a:gd name="T85" fmla="*/ 2147483647 h 4763"/>
                <a:gd name="T86" fmla="*/ 2147483647 w 4754"/>
                <a:gd name="T87" fmla="*/ 2147483647 h 4763"/>
                <a:gd name="T88" fmla="*/ 2147483647 w 4754"/>
                <a:gd name="T89" fmla="*/ 2147483647 h 4763"/>
                <a:gd name="T90" fmla="*/ 2147483647 w 4754"/>
                <a:gd name="T91" fmla="*/ 2147483647 h 4763"/>
                <a:gd name="T92" fmla="*/ 2147483647 w 4754"/>
                <a:gd name="T93" fmla="*/ 2147483647 h 4763"/>
                <a:gd name="T94" fmla="*/ 2147483647 w 4754"/>
                <a:gd name="T95" fmla="*/ 2147483647 h 4763"/>
                <a:gd name="T96" fmla="*/ 2147483647 w 4754"/>
                <a:gd name="T97" fmla="*/ 2147483647 h 4763"/>
                <a:gd name="T98" fmla="*/ 2147483647 w 4754"/>
                <a:gd name="T99" fmla="*/ 2147483647 h 4763"/>
                <a:gd name="T100" fmla="*/ 2147483647 w 4754"/>
                <a:gd name="T101" fmla="*/ 2147483647 h 4763"/>
                <a:gd name="T102" fmla="*/ 2147483647 w 4754"/>
                <a:gd name="T103" fmla="*/ 2147483647 h 4763"/>
                <a:gd name="T104" fmla="*/ 2147483647 w 4754"/>
                <a:gd name="T105" fmla="*/ 2147483647 h 4763"/>
                <a:gd name="T106" fmla="*/ 2147483647 w 4754"/>
                <a:gd name="T107" fmla="*/ 2147483647 h 4763"/>
                <a:gd name="T108" fmla="*/ 2147483647 w 4754"/>
                <a:gd name="T109" fmla="*/ 2147483647 h 4763"/>
                <a:gd name="T110" fmla="*/ 2147483647 w 4754"/>
                <a:gd name="T111" fmla="*/ 2147483647 h 4763"/>
                <a:gd name="T112" fmla="*/ 2147483647 w 4754"/>
                <a:gd name="T113" fmla="*/ 2147483647 h 4763"/>
                <a:gd name="T114" fmla="*/ 2147483647 w 4754"/>
                <a:gd name="T115" fmla="*/ 2147483647 h 4763"/>
                <a:gd name="T116" fmla="*/ 2147483647 w 4754"/>
                <a:gd name="T117" fmla="*/ 2147483647 h 4763"/>
                <a:gd name="T118" fmla="*/ 2147483647 w 4754"/>
                <a:gd name="T119" fmla="*/ 2147483647 h 4763"/>
                <a:gd name="T120" fmla="*/ 2147483647 w 4754"/>
                <a:gd name="T121" fmla="*/ 2147483647 h 47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54"/>
                <a:gd name="T184" fmla="*/ 0 h 4763"/>
                <a:gd name="T185" fmla="*/ 4754 w 4754"/>
                <a:gd name="T186" fmla="*/ 4763 h 47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54" h="4763">
                  <a:moveTo>
                    <a:pt x="2866" y="48"/>
                  </a:moveTo>
                  <a:lnTo>
                    <a:pt x="2473" y="48"/>
                  </a:lnTo>
                  <a:lnTo>
                    <a:pt x="2473" y="167"/>
                  </a:lnTo>
                  <a:lnTo>
                    <a:pt x="2866" y="167"/>
                  </a:lnTo>
                  <a:lnTo>
                    <a:pt x="2866" y="48"/>
                  </a:lnTo>
                  <a:close/>
                  <a:moveTo>
                    <a:pt x="2866" y="268"/>
                  </a:moveTo>
                  <a:lnTo>
                    <a:pt x="2866" y="268"/>
                  </a:lnTo>
                  <a:lnTo>
                    <a:pt x="2875" y="270"/>
                  </a:lnTo>
                  <a:lnTo>
                    <a:pt x="2884" y="272"/>
                  </a:lnTo>
                  <a:lnTo>
                    <a:pt x="2892" y="277"/>
                  </a:lnTo>
                  <a:lnTo>
                    <a:pt x="2899" y="283"/>
                  </a:lnTo>
                  <a:lnTo>
                    <a:pt x="2905" y="290"/>
                  </a:lnTo>
                  <a:lnTo>
                    <a:pt x="2909" y="298"/>
                  </a:lnTo>
                  <a:lnTo>
                    <a:pt x="2913" y="307"/>
                  </a:lnTo>
                  <a:lnTo>
                    <a:pt x="2914" y="316"/>
                  </a:lnTo>
                  <a:lnTo>
                    <a:pt x="2914" y="2217"/>
                  </a:lnTo>
                  <a:lnTo>
                    <a:pt x="3050" y="2217"/>
                  </a:lnTo>
                  <a:lnTo>
                    <a:pt x="3050" y="2313"/>
                  </a:lnTo>
                  <a:lnTo>
                    <a:pt x="1704" y="2313"/>
                  </a:lnTo>
                  <a:lnTo>
                    <a:pt x="1704" y="2217"/>
                  </a:lnTo>
                  <a:lnTo>
                    <a:pt x="1840" y="2217"/>
                  </a:lnTo>
                  <a:lnTo>
                    <a:pt x="1840" y="316"/>
                  </a:lnTo>
                  <a:lnTo>
                    <a:pt x="1841" y="307"/>
                  </a:lnTo>
                  <a:lnTo>
                    <a:pt x="1845" y="298"/>
                  </a:lnTo>
                  <a:lnTo>
                    <a:pt x="1850" y="290"/>
                  </a:lnTo>
                  <a:lnTo>
                    <a:pt x="1855" y="283"/>
                  </a:lnTo>
                  <a:lnTo>
                    <a:pt x="1862" y="277"/>
                  </a:lnTo>
                  <a:lnTo>
                    <a:pt x="1870" y="272"/>
                  </a:lnTo>
                  <a:lnTo>
                    <a:pt x="1880" y="270"/>
                  </a:lnTo>
                  <a:lnTo>
                    <a:pt x="1888" y="268"/>
                  </a:lnTo>
                  <a:lnTo>
                    <a:pt x="2645" y="268"/>
                  </a:lnTo>
                  <a:lnTo>
                    <a:pt x="2645" y="214"/>
                  </a:lnTo>
                  <a:lnTo>
                    <a:pt x="2425" y="214"/>
                  </a:lnTo>
                  <a:lnTo>
                    <a:pt x="2425" y="0"/>
                  </a:lnTo>
                  <a:lnTo>
                    <a:pt x="2914" y="0"/>
                  </a:lnTo>
                  <a:lnTo>
                    <a:pt x="2914" y="214"/>
                  </a:lnTo>
                  <a:lnTo>
                    <a:pt x="2693" y="214"/>
                  </a:lnTo>
                  <a:lnTo>
                    <a:pt x="2693" y="268"/>
                  </a:lnTo>
                  <a:lnTo>
                    <a:pt x="2866" y="268"/>
                  </a:lnTo>
                  <a:close/>
                  <a:moveTo>
                    <a:pt x="2818" y="364"/>
                  </a:moveTo>
                  <a:lnTo>
                    <a:pt x="1936" y="364"/>
                  </a:lnTo>
                  <a:lnTo>
                    <a:pt x="1936" y="2217"/>
                  </a:lnTo>
                  <a:lnTo>
                    <a:pt x="2400" y="2217"/>
                  </a:lnTo>
                  <a:lnTo>
                    <a:pt x="2400" y="1870"/>
                  </a:lnTo>
                  <a:lnTo>
                    <a:pt x="2291" y="1870"/>
                  </a:lnTo>
                  <a:lnTo>
                    <a:pt x="2291" y="1774"/>
                  </a:lnTo>
                  <a:lnTo>
                    <a:pt x="2448" y="1774"/>
                  </a:lnTo>
                  <a:lnTo>
                    <a:pt x="2448" y="2217"/>
                  </a:lnTo>
                  <a:lnTo>
                    <a:pt x="2666" y="2217"/>
                  </a:lnTo>
                  <a:lnTo>
                    <a:pt x="2666" y="1870"/>
                  </a:lnTo>
                  <a:lnTo>
                    <a:pt x="2556" y="1870"/>
                  </a:lnTo>
                  <a:lnTo>
                    <a:pt x="2556" y="1774"/>
                  </a:lnTo>
                  <a:lnTo>
                    <a:pt x="2714" y="1774"/>
                  </a:lnTo>
                  <a:lnTo>
                    <a:pt x="2714" y="2217"/>
                  </a:lnTo>
                  <a:lnTo>
                    <a:pt x="2818" y="2217"/>
                  </a:lnTo>
                  <a:lnTo>
                    <a:pt x="2818" y="364"/>
                  </a:lnTo>
                  <a:close/>
                  <a:moveTo>
                    <a:pt x="2351" y="546"/>
                  </a:moveTo>
                  <a:lnTo>
                    <a:pt x="2351" y="786"/>
                  </a:lnTo>
                  <a:lnTo>
                    <a:pt x="2159" y="786"/>
                  </a:lnTo>
                  <a:lnTo>
                    <a:pt x="2159" y="546"/>
                  </a:lnTo>
                  <a:lnTo>
                    <a:pt x="2351" y="546"/>
                  </a:lnTo>
                  <a:close/>
                  <a:moveTo>
                    <a:pt x="2714" y="1312"/>
                  </a:moveTo>
                  <a:lnTo>
                    <a:pt x="2714" y="1551"/>
                  </a:lnTo>
                  <a:lnTo>
                    <a:pt x="2522" y="1551"/>
                  </a:lnTo>
                  <a:lnTo>
                    <a:pt x="2522" y="1312"/>
                  </a:lnTo>
                  <a:lnTo>
                    <a:pt x="2714" y="1312"/>
                  </a:lnTo>
                  <a:close/>
                  <a:moveTo>
                    <a:pt x="2714" y="928"/>
                  </a:moveTo>
                  <a:lnTo>
                    <a:pt x="2714" y="1168"/>
                  </a:lnTo>
                  <a:lnTo>
                    <a:pt x="2522" y="1168"/>
                  </a:lnTo>
                  <a:lnTo>
                    <a:pt x="2522" y="928"/>
                  </a:lnTo>
                  <a:lnTo>
                    <a:pt x="2714" y="928"/>
                  </a:lnTo>
                  <a:close/>
                  <a:moveTo>
                    <a:pt x="2714" y="546"/>
                  </a:moveTo>
                  <a:lnTo>
                    <a:pt x="2714" y="786"/>
                  </a:lnTo>
                  <a:lnTo>
                    <a:pt x="2522" y="786"/>
                  </a:lnTo>
                  <a:lnTo>
                    <a:pt x="2522" y="546"/>
                  </a:lnTo>
                  <a:lnTo>
                    <a:pt x="2714" y="546"/>
                  </a:lnTo>
                  <a:close/>
                  <a:moveTo>
                    <a:pt x="2351" y="1312"/>
                  </a:moveTo>
                  <a:lnTo>
                    <a:pt x="2351" y="1551"/>
                  </a:lnTo>
                  <a:lnTo>
                    <a:pt x="2159" y="1551"/>
                  </a:lnTo>
                  <a:lnTo>
                    <a:pt x="2159" y="1312"/>
                  </a:lnTo>
                  <a:lnTo>
                    <a:pt x="2351" y="1312"/>
                  </a:lnTo>
                  <a:close/>
                  <a:moveTo>
                    <a:pt x="2351" y="928"/>
                  </a:moveTo>
                  <a:lnTo>
                    <a:pt x="2351" y="1168"/>
                  </a:lnTo>
                  <a:lnTo>
                    <a:pt x="2159" y="1168"/>
                  </a:lnTo>
                  <a:lnTo>
                    <a:pt x="2159" y="928"/>
                  </a:lnTo>
                  <a:lnTo>
                    <a:pt x="2351" y="928"/>
                  </a:lnTo>
                  <a:close/>
                  <a:moveTo>
                    <a:pt x="840" y="2802"/>
                  </a:moveTo>
                  <a:lnTo>
                    <a:pt x="604" y="2802"/>
                  </a:lnTo>
                  <a:lnTo>
                    <a:pt x="604" y="2899"/>
                  </a:lnTo>
                  <a:lnTo>
                    <a:pt x="604" y="2910"/>
                  </a:lnTo>
                  <a:lnTo>
                    <a:pt x="601" y="2919"/>
                  </a:lnTo>
                  <a:lnTo>
                    <a:pt x="599" y="2927"/>
                  </a:lnTo>
                  <a:lnTo>
                    <a:pt x="597" y="2934"/>
                  </a:lnTo>
                  <a:lnTo>
                    <a:pt x="593" y="2940"/>
                  </a:lnTo>
                  <a:lnTo>
                    <a:pt x="588" y="2946"/>
                  </a:lnTo>
                  <a:lnTo>
                    <a:pt x="579" y="2954"/>
                  </a:lnTo>
                  <a:lnTo>
                    <a:pt x="563" y="2967"/>
                  </a:lnTo>
                  <a:lnTo>
                    <a:pt x="881" y="2967"/>
                  </a:lnTo>
                  <a:lnTo>
                    <a:pt x="865" y="2954"/>
                  </a:lnTo>
                  <a:lnTo>
                    <a:pt x="854" y="2946"/>
                  </a:lnTo>
                  <a:lnTo>
                    <a:pt x="851" y="2940"/>
                  </a:lnTo>
                  <a:lnTo>
                    <a:pt x="847" y="2934"/>
                  </a:lnTo>
                  <a:lnTo>
                    <a:pt x="843" y="2927"/>
                  </a:lnTo>
                  <a:lnTo>
                    <a:pt x="841" y="2919"/>
                  </a:lnTo>
                  <a:lnTo>
                    <a:pt x="840" y="2910"/>
                  </a:lnTo>
                  <a:lnTo>
                    <a:pt x="840" y="2899"/>
                  </a:lnTo>
                  <a:lnTo>
                    <a:pt x="840" y="2802"/>
                  </a:lnTo>
                  <a:close/>
                  <a:moveTo>
                    <a:pt x="548" y="2754"/>
                  </a:moveTo>
                  <a:lnTo>
                    <a:pt x="556" y="2754"/>
                  </a:lnTo>
                  <a:lnTo>
                    <a:pt x="888" y="2754"/>
                  </a:lnTo>
                  <a:lnTo>
                    <a:pt x="899" y="2754"/>
                  </a:lnTo>
                  <a:lnTo>
                    <a:pt x="1348" y="2754"/>
                  </a:lnTo>
                  <a:lnTo>
                    <a:pt x="1348" y="1864"/>
                  </a:lnTo>
                  <a:lnTo>
                    <a:pt x="96" y="1864"/>
                  </a:lnTo>
                  <a:lnTo>
                    <a:pt x="96" y="2754"/>
                  </a:lnTo>
                  <a:lnTo>
                    <a:pt x="548" y="2754"/>
                  </a:lnTo>
                  <a:close/>
                  <a:moveTo>
                    <a:pt x="423" y="3063"/>
                  </a:moveTo>
                  <a:lnTo>
                    <a:pt x="423" y="3063"/>
                  </a:lnTo>
                  <a:lnTo>
                    <a:pt x="412" y="3062"/>
                  </a:lnTo>
                  <a:lnTo>
                    <a:pt x="403" y="3060"/>
                  </a:lnTo>
                  <a:lnTo>
                    <a:pt x="394" y="3057"/>
                  </a:lnTo>
                  <a:lnTo>
                    <a:pt x="387" y="3054"/>
                  </a:lnTo>
                  <a:lnTo>
                    <a:pt x="381" y="3049"/>
                  </a:lnTo>
                  <a:lnTo>
                    <a:pt x="376" y="3043"/>
                  </a:lnTo>
                  <a:lnTo>
                    <a:pt x="373" y="3037"/>
                  </a:lnTo>
                  <a:lnTo>
                    <a:pt x="370" y="3031"/>
                  </a:lnTo>
                  <a:lnTo>
                    <a:pt x="369" y="3024"/>
                  </a:lnTo>
                  <a:lnTo>
                    <a:pt x="370" y="3016"/>
                  </a:lnTo>
                  <a:lnTo>
                    <a:pt x="371" y="3009"/>
                  </a:lnTo>
                  <a:lnTo>
                    <a:pt x="374" y="3002"/>
                  </a:lnTo>
                  <a:lnTo>
                    <a:pt x="377" y="2995"/>
                  </a:lnTo>
                  <a:lnTo>
                    <a:pt x="382" y="2989"/>
                  </a:lnTo>
                  <a:lnTo>
                    <a:pt x="388" y="2982"/>
                  </a:lnTo>
                  <a:lnTo>
                    <a:pt x="395" y="2976"/>
                  </a:lnTo>
                  <a:lnTo>
                    <a:pt x="508" y="2894"/>
                  </a:lnTo>
                  <a:lnTo>
                    <a:pt x="508" y="2850"/>
                  </a:lnTo>
                  <a:lnTo>
                    <a:pt x="48" y="2850"/>
                  </a:lnTo>
                  <a:lnTo>
                    <a:pt x="38" y="2849"/>
                  </a:lnTo>
                  <a:lnTo>
                    <a:pt x="30" y="2846"/>
                  </a:lnTo>
                  <a:lnTo>
                    <a:pt x="22" y="2842"/>
                  </a:lnTo>
                  <a:lnTo>
                    <a:pt x="14" y="2836"/>
                  </a:lnTo>
                  <a:lnTo>
                    <a:pt x="8" y="2828"/>
                  </a:lnTo>
                  <a:lnTo>
                    <a:pt x="4" y="2820"/>
                  </a:lnTo>
                  <a:lnTo>
                    <a:pt x="1" y="2812"/>
                  </a:lnTo>
                  <a:lnTo>
                    <a:pt x="0" y="2802"/>
                  </a:lnTo>
                  <a:lnTo>
                    <a:pt x="0" y="1816"/>
                  </a:lnTo>
                  <a:lnTo>
                    <a:pt x="1" y="1806"/>
                  </a:lnTo>
                  <a:lnTo>
                    <a:pt x="4" y="1798"/>
                  </a:lnTo>
                  <a:lnTo>
                    <a:pt x="8" y="1790"/>
                  </a:lnTo>
                  <a:lnTo>
                    <a:pt x="14" y="1783"/>
                  </a:lnTo>
                  <a:lnTo>
                    <a:pt x="22" y="1777"/>
                  </a:lnTo>
                  <a:lnTo>
                    <a:pt x="30" y="1773"/>
                  </a:lnTo>
                  <a:lnTo>
                    <a:pt x="38" y="1769"/>
                  </a:lnTo>
                  <a:lnTo>
                    <a:pt x="48" y="1768"/>
                  </a:lnTo>
                  <a:lnTo>
                    <a:pt x="1396" y="1768"/>
                  </a:lnTo>
                  <a:lnTo>
                    <a:pt x="1405" y="1769"/>
                  </a:lnTo>
                  <a:lnTo>
                    <a:pt x="1414" y="1773"/>
                  </a:lnTo>
                  <a:lnTo>
                    <a:pt x="1422" y="1777"/>
                  </a:lnTo>
                  <a:lnTo>
                    <a:pt x="1429" y="1783"/>
                  </a:lnTo>
                  <a:lnTo>
                    <a:pt x="1435" y="1790"/>
                  </a:lnTo>
                  <a:lnTo>
                    <a:pt x="1440" y="1798"/>
                  </a:lnTo>
                  <a:lnTo>
                    <a:pt x="1442" y="1806"/>
                  </a:lnTo>
                  <a:lnTo>
                    <a:pt x="1444" y="1816"/>
                  </a:lnTo>
                  <a:lnTo>
                    <a:pt x="1444" y="2802"/>
                  </a:lnTo>
                  <a:lnTo>
                    <a:pt x="1442" y="2812"/>
                  </a:lnTo>
                  <a:lnTo>
                    <a:pt x="1440" y="2820"/>
                  </a:lnTo>
                  <a:lnTo>
                    <a:pt x="1435" y="2828"/>
                  </a:lnTo>
                  <a:lnTo>
                    <a:pt x="1429" y="2836"/>
                  </a:lnTo>
                  <a:lnTo>
                    <a:pt x="1422" y="2842"/>
                  </a:lnTo>
                  <a:lnTo>
                    <a:pt x="1414" y="2846"/>
                  </a:lnTo>
                  <a:lnTo>
                    <a:pt x="1405" y="2849"/>
                  </a:lnTo>
                  <a:lnTo>
                    <a:pt x="1396" y="2850"/>
                  </a:lnTo>
                  <a:lnTo>
                    <a:pt x="936" y="2850"/>
                  </a:lnTo>
                  <a:lnTo>
                    <a:pt x="936" y="2894"/>
                  </a:lnTo>
                  <a:lnTo>
                    <a:pt x="1048" y="2976"/>
                  </a:lnTo>
                  <a:lnTo>
                    <a:pt x="1056" y="2982"/>
                  </a:lnTo>
                  <a:lnTo>
                    <a:pt x="1062" y="2989"/>
                  </a:lnTo>
                  <a:lnTo>
                    <a:pt x="1066" y="2995"/>
                  </a:lnTo>
                  <a:lnTo>
                    <a:pt x="1070" y="3002"/>
                  </a:lnTo>
                  <a:lnTo>
                    <a:pt x="1072" y="3009"/>
                  </a:lnTo>
                  <a:lnTo>
                    <a:pt x="1073" y="3016"/>
                  </a:lnTo>
                  <a:lnTo>
                    <a:pt x="1073" y="3024"/>
                  </a:lnTo>
                  <a:lnTo>
                    <a:pt x="1072" y="3031"/>
                  </a:lnTo>
                  <a:lnTo>
                    <a:pt x="1070" y="3037"/>
                  </a:lnTo>
                  <a:lnTo>
                    <a:pt x="1067" y="3043"/>
                  </a:lnTo>
                  <a:lnTo>
                    <a:pt x="1063" y="3049"/>
                  </a:lnTo>
                  <a:lnTo>
                    <a:pt x="1057" y="3054"/>
                  </a:lnTo>
                  <a:lnTo>
                    <a:pt x="1050" y="3057"/>
                  </a:lnTo>
                  <a:lnTo>
                    <a:pt x="1041" y="3060"/>
                  </a:lnTo>
                  <a:lnTo>
                    <a:pt x="1032" y="3062"/>
                  </a:lnTo>
                  <a:lnTo>
                    <a:pt x="1021" y="3063"/>
                  </a:lnTo>
                  <a:lnTo>
                    <a:pt x="423" y="3063"/>
                  </a:lnTo>
                  <a:close/>
                  <a:moveTo>
                    <a:pt x="268" y="2493"/>
                  </a:moveTo>
                  <a:lnTo>
                    <a:pt x="734" y="2027"/>
                  </a:lnTo>
                  <a:lnTo>
                    <a:pt x="768" y="2062"/>
                  </a:lnTo>
                  <a:lnTo>
                    <a:pt x="302" y="2526"/>
                  </a:lnTo>
                  <a:lnTo>
                    <a:pt x="268" y="2493"/>
                  </a:lnTo>
                  <a:close/>
                  <a:moveTo>
                    <a:pt x="429" y="2497"/>
                  </a:moveTo>
                  <a:lnTo>
                    <a:pt x="633" y="2293"/>
                  </a:lnTo>
                  <a:lnTo>
                    <a:pt x="666" y="2326"/>
                  </a:lnTo>
                  <a:lnTo>
                    <a:pt x="462" y="2530"/>
                  </a:lnTo>
                  <a:lnTo>
                    <a:pt x="429" y="2497"/>
                  </a:lnTo>
                  <a:close/>
                  <a:moveTo>
                    <a:pt x="688" y="2686"/>
                  </a:moveTo>
                  <a:lnTo>
                    <a:pt x="688" y="2686"/>
                  </a:lnTo>
                  <a:lnTo>
                    <a:pt x="689" y="2679"/>
                  </a:lnTo>
                  <a:lnTo>
                    <a:pt x="691" y="2673"/>
                  </a:lnTo>
                  <a:lnTo>
                    <a:pt x="694" y="2667"/>
                  </a:lnTo>
                  <a:lnTo>
                    <a:pt x="698" y="2662"/>
                  </a:lnTo>
                  <a:lnTo>
                    <a:pt x="703" y="2657"/>
                  </a:lnTo>
                  <a:lnTo>
                    <a:pt x="709" y="2655"/>
                  </a:lnTo>
                  <a:lnTo>
                    <a:pt x="715" y="2652"/>
                  </a:lnTo>
                  <a:lnTo>
                    <a:pt x="721" y="2652"/>
                  </a:lnTo>
                  <a:lnTo>
                    <a:pt x="728" y="2652"/>
                  </a:lnTo>
                  <a:lnTo>
                    <a:pt x="734" y="2655"/>
                  </a:lnTo>
                  <a:lnTo>
                    <a:pt x="740" y="2657"/>
                  </a:lnTo>
                  <a:lnTo>
                    <a:pt x="745" y="2662"/>
                  </a:lnTo>
                  <a:lnTo>
                    <a:pt x="749" y="2667"/>
                  </a:lnTo>
                  <a:lnTo>
                    <a:pt x="752" y="2673"/>
                  </a:lnTo>
                  <a:lnTo>
                    <a:pt x="755" y="2679"/>
                  </a:lnTo>
                  <a:lnTo>
                    <a:pt x="755" y="2686"/>
                  </a:lnTo>
                  <a:lnTo>
                    <a:pt x="755" y="2692"/>
                  </a:lnTo>
                  <a:lnTo>
                    <a:pt x="752" y="2698"/>
                  </a:lnTo>
                  <a:lnTo>
                    <a:pt x="749" y="2704"/>
                  </a:lnTo>
                  <a:lnTo>
                    <a:pt x="745" y="2709"/>
                  </a:lnTo>
                  <a:lnTo>
                    <a:pt x="740" y="2713"/>
                  </a:lnTo>
                  <a:lnTo>
                    <a:pt x="734" y="2716"/>
                  </a:lnTo>
                  <a:lnTo>
                    <a:pt x="728" y="2718"/>
                  </a:lnTo>
                  <a:lnTo>
                    <a:pt x="721" y="2718"/>
                  </a:lnTo>
                  <a:lnTo>
                    <a:pt x="715" y="2718"/>
                  </a:lnTo>
                  <a:lnTo>
                    <a:pt x="709" y="2716"/>
                  </a:lnTo>
                  <a:lnTo>
                    <a:pt x="703" y="2713"/>
                  </a:lnTo>
                  <a:lnTo>
                    <a:pt x="698" y="2709"/>
                  </a:lnTo>
                  <a:lnTo>
                    <a:pt x="694" y="2704"/>
                  </a:lnTo>
                  <a:lnTo>
                    <a:pt x="691" y="2698"/>
                  </a:lnTo>
                  <a:lnTo>
                    <a:pt x="689" y="2692"/>
                  </a:lnTo>
                  <a:lnTo>
                    <a:pt x="688" y="2686"/>
                  </a:lnTo>
                  <a:close/>
                  <a:moveTo>
                    <a:pt x="1142" y="1978"/>
                  </a:moveTo>
                  <a:lnTo>
                    <a:pt x="206" y="1978"/>
                  </a:lnTo>
                  <a:lnTo>
                    <a:pt x="206" y="2579"/>
                  </a:lnTo>
                  <a:lnTo>
                    <a:pt x="1238" y="2579"/>
                  </a:lnTo>
                  <a:lnTo>
                    <a:pt x="1238" y="1930"/>
                  </a:lnTo>
                  <a:lnTo>
                    <a:pt x="1286" y="1930"/>
                  </a:lnTo>
                  <a:lnTo>
                    <a:pt x="1286" y="2627"/>
                  </a:lnTo>
                  <a:lnTo>
                    <a:pt x="158" y="2627"/>
                  </a:lnTo>
                  <a:lnTo>
                    <a:pt x="158" y="1930"/>
                  </a:lnTo>
                  <a:lnTo>
                    <a:pt x="1142" y="1930"/>
                  </a:lnTo>
                  <a:lnTo>
                    <a:pt x="1142" y="1978"/>
                  </a:lnTo>
                  <a:close/>
                  <a:moveTo>
                    <a:pt x="4150" y="2802"/>
                  </a:moveTo>
                  <a:lnTo>
                    <a:pt x="3914" y="2802"/>
                  </a:lnTo>
                  <a:lnTo>
                    <a:pt x="3914" y="2899"/>
                  </a:lnTo>
                  <a:lnTo>
                    <a:pt x="3914" y="2910"/>
                  </a:lnTo>
                  <a:lnTo>
                    <a:pt x="3913" y="2919"/>
                  </a:lnTo>
                  <a:lnTo>
                    <a:pt x="3911" y="2927"/>
                  </a:lnTo>
                  <a:lnTo>
                    <a:pt x="3907" y="2934"/>
                  </a:lnTo>
                  <a:lnTo>
                    <a:pt x="3903" y="2940"/>
                  </a:lnTo>
                  <a:lnTo>
                    <a:pt x="3900" y="2946"/>
                  </a:lnTo>
                  <a:lnTo>
                    <a:pt x="3889" y="2954"/>
                  </a:lnTo>
                  <a:lnTo>
                    <a:pt x="3873" y="2967"/>
                  </a:lnTo>
                  <a:lnTo>
                    <a:pt x="4191" y="2967"/>
                  </a:lnTo>
                  <a:lnTo>
                    <a:pt x="4175" y="2954"/>
                  </a:lnTo>
                  <a:lnTo>
                    <a:pt x="4166" y="2946"/>
                  </a:lnTo>
                  <a:lnTo>
                    <a:pt x="4161" y="2940"/>
                  </a:lnTo>
                  <a:lnTo>
                    <a:pt x="4157" y="2934"/>
                  </a:lnTo>
                  <a:lnTo>
                    <a:pt x="4155" y="2927"/>
                  </a:lnTo>
                  <a:lnTo>
                    <a:pt x="4153" y="2919"/>
                  </a:lnTo>
                  <a:lnTo>
                    <a:pt x="4151" y="2910"/>
                  </a:lnTo>
                  <a:lnTo>
                    <a:pt x="4150" y="2899"/>
                  </a:lnTo>
                  <a:lnTo>
                    <a:pt x="4150" y="2802"/>
                  </a:lnTo>
                  <a:close/>
                  <a:moveTo>
                    <a:pt x="3858" y="2754"/>
                  </a:moveTo>
                  <a:lnTo>
                    <a:pt x="3866" y="2754"/>
                  </a:lnTo>
                  <a:lnTo>
                    <a:pt x="4198" y="2754"/>
                  </a:lnTo>
                  <a:lnTo>
                    <a:pt x="4209" y="2754"/>
                  </a:lnTo>
                  <a:lnTo>
                    <a:pt x="4658" y="2754"/>
                  </a:lnTo>
                  <a:lnTo>
                    <a:pt x="4658" y="1864"/>
                  </a:lnTo>
                  <a:lnTo>
                    <a:pt x="3406" y="1864"/>
                  </a:lnTo>
                  <a:lnTo>
                    <a:pt x="3406" y="2754"/>
                  </a:lnTo>
                  <a:lnTo>
                    <a:pt x="3858" y="2754"/>
                  </a:lnTo>
                  <a:close/>
                  <a:moveTo>
                    <a:pt x="3733" y="3063"/>
                  </a:moveTo>
                  <a:lnTo>
                    <a:pt x="3733" y="3063"/>
                  </a:lnTo>
                  <a:lnTo>
                    <a:pt x="3722" y="3062"/>
                  </a:lnTo>
                  <a:lnTo>
                    <a:pt x="3713" y="3060"/>
                  </a:lnTo>
                  <a:lnTo>
                    <a:pt x="3704" y="3057"/>
                  </a:lnTo>
                  <a:lnTo>
                    <a:pt x="3698" y="3054"/>
                  </a:lnTo>
                  <a:lnTo>
                    <a:pt x="3692" y="3049"/>
                  </a:lnTo>
                  <a:lnTo>
                    <a:pt x="3688" y="3043"/>
                  </a:lnTo>
                  <a:lnTo>
                    <a:pt x="3684" y="3037"/>
                  </a:lnTo>
                  <a:lnTo>
                    <a:pt x="3682" y="3031"/>
                  </a:lnTo>
                  <a:lnTo>
                    <a:pt x="3681" y="3024"/>
                  </a:lnTo>
                  <a:lnTo>
                    <a:pt x="3681" y="3016"/>
                  </a:lnTo>
                  <a:lnTo>
                    <a:pt x="3682" y="3009"/>
                  </a:lnTo>
                  <a:lnTo>
                    <a:pt x="3684" y="3002"/>
                  </a:lnTo>
                  <a:lnTo>
                    <a:pt x="3688" y="2995"/>
                  </a:lnTo>
                  <a:lnTo>
                    <a:pt x="3692" y="2989"/>
                  </a:lnTo>
                  <a:lnTo>
                    <a:pt x="3698" y="2982"/>
                  </a:lnTo>
                  <a:lnTo>
                    <a:pt x="3706" y="2976"/>
                  </a:lnTo>
                  <a:lnTo>
                    <a:pt x="3818" y="2894"/>
                  </a:lnTo>
                  <a:lnTo>
                    <a:pt x="3818" y="2850"/>
                  </a:lnTo>
                  <a:lnTo>
                    <a:pt x="3358" y="2850"/>
                  </a:lnTo>
                  <a:lnTo>
                    <a:pt x="3349" y="2849"/>
                  </a:lnTo>
                  <a:lnTo>
                    <a:pt x="3340" y="2846"/>
                  </a:lnTo>
                  <a:lnTo>
                    <a:pt x="3332" y="2842"/>
                  </a:lnTo>
                  <a:lnTo>
                    <a:pt x="3325" y="2836"/>
                  </a:lnTo>
                  <a:lnTo>
                    <a:pt x="3319" y="2828"/>
                  </a:lnTo>
                  <a:lnTo>
                    <a:pt x="3315" y="2820"/>
                  </a:lnTo>
                  <a:lnTo>
                    <a:pt x="3312" y="2812"/>
                  </a:lnTo>
                  <a:lnTo>
                    <a:pt x="3310" y="2802"/>
                  </a:lnTo>
                  <a:lnTo>
                    <a:pt x="3310" y="1816"/>
                  </a:lnTo>
                  <a:lnTo>
                    <a:pt x="3312" y="1806"/>
                  </a:lnTo>
                  <a:lnTo>
                    <a:pt x="3315" y="1798"/>
                  </a:lnTo>
                  <a:lnTo>
                    <a:pt x="3319" y="1790"/>
                  </a:lnTo>
                  <a:lnTo>
                    <a:pt x="3325" y="1783"/>
                  </a:lnTo>
                  <a:lnTo>
                    <a:pt x="3332" y="1777"/>
                  </a:lnTo>
                  <a:lnTo>
                    <a:pt x="3340" y="1773"/>
                  </a:lnTo>
                  <a:lnTo>
                    <a:pt x="3349" y="1769"/>
                  </a:lnTo>
                  <a:lnTo>
                    <a:pt x="3358" y="1768"/>
                  </a:lnTo>
                  <a:lnTo>
                    <a:pt x="4706" y="1768"/>
                  </a:lnTo>
                  <a:lnTo>
                    <a:pt x="4716" y="1769"/>
                  </a:lnTo>
                  <a:lnTo>
                    <a:pt x="4725" y="1773"/>
                  </a:lnTo>
                  <a:lnTo>
                    <a:pt x="4732" y="1777"/>
                  </a:lnTo>
                  <a:lnTo>
                    <a:pt x="4740" y="1783"/>
                  </a:lnTo>
                  <a:lnTo>
                    <a:pt x="4746" y="1790"/>
                  </a:lnTo>
                  <a:lnTo>
                    <a:pt x="4750" y="1798"/>
                  </a:lnTo>
                  <a:lnTo>
                    <a:pt x="4754" y="1806"/>
                  </a:lnTo>
                  <a:lnTo>
                    <a:pt x="4754" y="1816"/>
                  </a:lnTo>
                  <a:lnTo>
                    <a:pt x="4754" y="2802"/>
                  </a:lnTo>
                  <a:lnTo>
                    <a:pt x="4754" y="2812"/>
                  </a:lnTo>
                  <a:lnTo>
                    <a:pt x="4750" y="2820"/>
                  </a:lnTo>
                  <a:lnTo>
                    <a:pt x="4746" y="2828"/>
                  </a:lnTo>
                  <a:lnTo>
                    <a:pt x="4740" y="2836"/>
                  </a:lnTo>
                  <a:lnTo>
                    <a:pt x="4732" y="2842"/>
                  </a:lnTo>
                  <a:lnTo>
                    <a:pt x="4725" y="2846"/>
                  </a:lnTo>
                  <a:lnTo>
                    <a:pt x="4716" y="2849"/>
                  </a:lnTo>
                  <a:lnTo>
                    <a:pt x="4706" y="2850"/>
                  </a:lnTo>
                  <a:lnTo>
                    <a:pt x="4246" y="2850"/>
                  </a:lnTo>
                  <a:lnTo>
                    <a:pt x="4246" y="2894"/>
                  </a:lnTo>
                  <a:lnTo>
                    <a:pt x="4360" y="2976"/>
                  </a:lnTo>
                  <a:lnTo>
                    <a:pt x="4366" y="2982"/>
                  </a:lnTo>
                  <a:lnTo>
                    <a:pt x="4373" y="2989"/>
                  </a:lnTo>
                  <a:lnTo>
                    <a:pt x="4378" y="2995"/>
                  </a:lnTo>
                  <a:lnTo>
                    <a:pt x="4381" y="3002"/>
                  </a:lnTo>
                  <a:lnTo>
                    <a:pt x="4384" y="3009"/>
                  </a:lnTo>
                  <a:lnTo>
                    <a:pt x="4385" y="3016"/>
                  </a:lnTo>
                  <a:lnTo>
                    <a:pt x="4385" y="3024"/>
                  </a:lnTo>
                  <a:lnTo>
                    <a:pt x="4384" y="3031"/>
                  </a:lnTo>
                  <a:lnTo>
                    <a:pt x="4381" y="3037"/>
                  </a:lnTo>
                  <a:lnTo>
                    <a:pt x="4378" y="3043"/>
                  </a:lnTo>
                  <a:lnTo>
                    <a:pt x="4373" y="3049"/>
                  </a:lnTo>
                  <a:lnTo>
                    <a:pt x="4367" y="3054"/>
                  </a:lnTo>
                  <a:lnTo>
                    <a:pt x="4360" y="3057"/>
                  </a:lnTo>
                  <a:lnTo>
                    <a:pt x="4351" y="3060"/>
                  </a:lnTo>
                  <a:lnTo>
                    <a:pt x="4342" y="3062"/>
                  </a:lnTo>
                  <a:lnTo>
                    <a:pt x="4331" y="3063"/>
                  </a:lnTo>
                  <a:lnTo>
                    <a:pt x="3733" y="3063"/>
                  </a:lnTo>
                  <a:close/>
                  <a:moveTo>
                    <a:pt x="3580" y="2493"/>
                  </a:moveTo>
                  <a:lnTo>
                    <a:pt x="4045" y="2027"/>
                  </a:lnTo>
                  <a:lnTo>
                    <a:pt x="4079" y="2062"/>
                  </a:lnTo>
                  <a:lnTo>
                    <a:pt x="3613" y="2526"/>
                  </a:lnTo>
                  <a:lnTo>
                    <a:pt x="3580" y="2493"/>
                  </a:lnTo>
                  <a:close/>
                  <a:moveTo>
                    <a:pt x="3739" y="2497"/>
                  </a:moveTo>
                  <a:lnTo>
                    <a:pt x="3943" y="2293"/>
                  </a:lnTo>
                  <a:lnTo>
                    <a:pt x="3976" y="2326"/>
                  </a:lnTo>
                  <a:lnTo>
                    <a:pt x="3773" y="2530"/>
                  </a:lnTo>
                  <a:lnTo>
                    <a:pt x="3739" y="2497"/>
                  </a:lnTo>
                  <a:close/>
                  <a:moveTo>
                    <a:pt x="3999" y="2686"/>
                  </a:moveTo>
                  <a:lnTo>
                    <a:pt x="3999" y="2686"/>
                  </a:lnTo>
                  <a:lnTo>
                    <a:pt x="4000" y="2679"/>
                  </a:lnTo>
                  <a:lnTo>
                    <a:pt x="4002" y="2673"/>
                  </a:lnTo>
                  <a:lnTo>
                    <a:pt x="4005" y="2667"/>
                  </a:lnTo>
                  <a:lnTo>
                    <a:pt x="4009" y="2662"/>
                  </a:lnTo>
                  <a:lnTo>
                    <a:pt x="4014" y="2657"/>
                  </a:lnTo>
                  <a:lnTo>
                    <a:pt x="4020" y="2655"/>
                  </a:lnTo>
                  <a:lnTo>
                    <a:pt x="4026" y="2652"/>
                  </a:lnTo>
                  <a:lnTo>
                    <a:pt x="4033" y="2652"/>
                  </a:lnTo>
                  <a:lnTo>
                    <a:pt x="4039" y="2652"/>
                  </a:lnTo>
                  <a:lnTo>
                    <a:pt x="4046" y="2655"/>
                  </a:lnTo>
                  <a:lnTo>
                    <a:pt x="4051" y="2657"/>
                  </a:lnTo>
                  <a:lnTo>
                    <a:pt x="4057" y="2662"/>
                  </a:lnTo>
                  <a:lnTo>
                    <a:pt x="4060" y="2667"/>
                  </a:lnTo>
                  <a:lnTo>
                    <a:pt x="4064" y="2673"/>
                  </a:lnTo>
                  <a:lnTo>
                    <a:pt x="4065" y="2679"/>
                  </a:lnTo>
                  <a:lnTo>
                    <a:pt x="4066" y="2686"/>
                  </a:lnTo>
                  <a:lnTo>
                    <a:pt x="4065" y="2692"/>
                  </a:lnTo>
                  <a:lnTo>
                    <a:pt x="4064" y="2698"/>
                  </a:lnTo>
                  <a:lnTo>
                    <a:pt x="4060" y="2704"/>
                  </a:lnTo>
                  <a:lnTo>
                    <a:pt x="4057" y="2709"/>
                  </a:lnTo>
                  <a:lnTo>
                    <a:pt x="4051" y="2713"/>
                  </a:lnTo>
                  <a:lnTo>
                    <a:pt x="4046" y="2716"/>
                  </a:lnTo>
                  <a:lnTo>
                    <a:pt x="4039" y="2718"/>
                  </a:lnTo>
                  <a:lnTo>
                    <a:pt x="4033" y="2718"/>
                  </a:lnTo>
                  <a:lnTo>
                    <a:pt x="4026" y="2718"/>
                  </a:lnTo>
                  <a:lnTo>
                    <a:pt x="4020" y="2716"/>
                  </a:lnTo>
                  <a:lnTo>
                    <a:pt x="4014" y="2713"/>
                  </a:lnTo>
                  <a:lnTo>
                    <a:pt x="4009" y="2709"/>
                  </a:lnTo>
                  <a:lnTo>
                    <a:pt x="4005" y="2704"/>
                  </a:lnTo>
                  <a:lnTo>
                    <a:pt x="4002" y="2698"/>
                  </a:lnTo>
                  <a:lnTo>
                    <a:pt x="4000" y="2692"/>
                  </a:lnTo>
                  <a:lnTo>
                    <a:pt x="3999" y="2686"/>
                  </a:lnTo>
                  <a:close/>
                  <a:moveTo>
                    <a:pt x="4453" y="1978"/>
                  </a:moveTo>
                  <a:lnTo>
                    <a:pt x="3516" y="1978"/>
                  </a:lnTo>
                  <a:lnTo>
                    <a:pt x="3516" y="2579"/>
                  </a:lnTo>
                  <a:lnTo>
                    <a:pt x="4549" y="2579"/>
                  </a:lnTo>
                  <a:lnTo>
                    <a:pt x="4549" y="1930"/>
                  </a:lnTo>
                  <a:lnTo>
                    <a:pt x="4597" y="1930"/>
                  </a:lnTo>
                  <a:lnTo>
                    <a:pt x="4597" y="2627"/>
                  </a:lnTo>
                  <a:lnTo>
                    <a:pt x="3468" y="2627"/>
                  </a:lnTo>
                  <a:lnTo>
                    <a:pt x="3468" y="1930"/>
                  </a:lnTo>
                  <a:lnTo>
                    <a:pt x="4453" y="1930"/>
                  </a:lnTo>
                  <a:lnTo>
                    <a:pt x="4453" y="1978"/>
                  </a:lnTo>
                  <a:close/>
                  <a:moveTo>
                    <a:pt x="1649" y="4502"/>
                  </a:moveTo>
                  <a:lnTo>
                    <a:pt x="1414" y="4502"/>
                  </a:lnTo>
                  <a:lnTo>
                    <a:pt x="1414" y="4599"/>
                  </a:lnTo>
                  <a:lnTo>
                    <a:pt x="1413" y="4610"/>
                  </a:lnTo>
                  <a:lnTo>
                    <a:pt x="1411" y="4619"/>
                  </a:lnTo>
                  <a:lnTo>
                    <a:pt x="1409" y="4628"/>
                  </a:lnTo>
                  <a:lnTo>
                    <a:pt x="1405" y="4635"/>
                  </a:lnTo>
                  <a:lnTo>
                    <a:pt x="1402" y="4641"/>
                  </a:lnTo>
                  <a:lnTo>
                    <a:pt x="1398" y="4646"/>
                  </a:lnTo>
                  <a:lnTo>
                    <a:pt x="1389" y="4655"/>
                  </a:lnTo>
                  <a:lnTo>
                    <a:pt x="1373" y="4667"/>
                  </a:lnTo>
                  <a:lnTo>
                    <a:pt x="1689" y="4667"/>
                  </a:lnTo>
                  <a:lnTo>
                    <a:pt x="1674" y="4655"/>
                  </a:lnTo>
                  <a:lnTo>
                    <a:pt x="1664" y="4646"/>
                  </a:lnTo>
                  <a:lnTo>
                    <a:pt x="1659" y="4641"/>
                  </a:lnTo>
                  <a:lnTo>
                    <a:pt x="1656" y="4635"/>
                  </a:lnTo>
                  <a:lnTo>
                    <a:pt x="1653" y="4628"/>
                  </a:lnTo>
                  <a:lnTo>
                    <a:pt x="1651" y="4619"/>
                  </a:lnTo>
                  <a:lnTo>
                    <a:pt x="1650" y="4610"/>
                  </a:lnTo>
                  <a:lnTo>
                    <a:pt x="1649" y="4599"/>
                  </a:lnTo>
                  <a:lnTo>
                    <a:pt x="1649" y="4502"/>
                  </a:lnTo>
                  <a:close/>
                  <a:moveTo>
                    <a:pt x="1356" y="4454"/>
                  </a:moveTo>
                  <a:lnTo>
                    <a:pt x="1366" y="4454"/>
                  </a:lnTo>
                  <a:lnTo>
                    <a:pt x="1696" y="4454"/>
                  </a:lnTo>
                  <a:lnTo>
                    <a:pt x="1707" y="4454"/>
                  </a:lnTo>
                  <a:lnTo>
                    <a:pt x="2157" y="4454"/>
                  </a:lnTo>
                  <a:lnTo>
                    <a:pt x="2157" y="3565"/>
                  </a:lnTo>
                  <a:lnTo>
                    <a:pt x="905" y="3565"/>
                  </a:lnTo>
                  <a:lnTo>
                    <a:pt x="905" y="4454"/>
                  </a:lnTo>
                  <a:lnTo>
                    <a:pt x="1356" y="4454"/>
                  </a:lnTo>
                  <a:close/>
                  <a:moveTo>
                    <a:pt x="1232" y="4763"/>
                  </a:moveTo>
                  <a:lnTo>
                    <a:pt x="1232" y="4763"/>
                  </a:lnTo>
                  <a:lnTo>
                    <a:pt x="1221" y="4763"/>
                  </a:lnTo>
                  <a:lnTo>
                    <a:pt x="1211" y="4761"/>
                  </a:lnTo>
                  <a:lnTo>
                    <a:pt x="1204" y="4758"/>
                  </a:lnTo>
                  <a:lnTo>
                    <a:pt x="1197" y="4753"/>
                  </a:lnTo>
                  <a:lnTo>
                    <a:pt x="1191" y="4749"/>
                  </a:lnTo>
                  <a:lnTo>
                    <a:pt x="1186" y="4744"/>
                  </a:lnTo>
                  <a:lnTo>
                    <a:pt x="1183" y="4738"/>
                  </a:lnTo>
                  <a:lnTo>
                    <a:pt x="1180" y="4732"/>
                  </a:lnTo>
                  <a:lnTo>
                    <a:pt x="1179" y="4725"/>
                  </a:lnTo>
                  <a:lnTo>
                    <a:pt x="1179" y="4717"/>
                  </a:lnTo>
                  <a:lnTo>
                    <a:pt x="1180" y="4710"/>
                  </a:lnTo>
                  <a:lnTo>
                    <a:pt x="1183" y="4703"/>
                  </a:lnTo>
                  <a:lnTo>
                    <a:pt x="1186" y="4696"/>
                  </a:lnTo>
                  <a:lnTo>
                    <a:pt x="1191" y="4689"/>
                  </a:lnTo>
                  <a:lnTo>
                    <a:pt x="1197" y="4683"/>
                  </a:lnTo>
                  <a:lnTo>
                    <a:pt x="1204" y="4677"/>
                  </a:lnTo>
                  <a:lnTo>
                    <a:pt x="1318" y="4595"/>
                  </a:lnTo>
                  <a:lnTo>
                    <a:pt x="1318" y="4550"/>
                  </a:lnTo>
                  <a:lnTo>
                    <a:pt x="857" y="4550"/>
                  </a:lnTo>
                  <a:lnTo>
                    <a:pt x="848" y="4550"/>
                  </a:lnTo>
                  <a:lnTo>
                    <a:pt x="839" y="4546"/>
                  </a:lnTo>
                  <a:lnTo>
                    <a:pt x="830" y="4541"/>
                  </a:lnTo>
                  <a:lnTo>
                    <a:pt x="823" y="4535"/>
                  </a:lnTo>
                  <a:lnTo>
                    <a:pt x="817" y="4528"/>
                  </a:lnTo>
                  <a:lnTo>
                    <a:pt x="813" y="4521"/>
                  </a:lnTo>
                  <a:lnTo>
                    <a:pt x="810" y="4511"/>
                  </a:lnTo>
                  <a:lnTo>
                    <a:pt x="809" y="4502"/>
                  </a:lnTo>
                  <a:lnTo>
                    <a:pt x="809" y="3517"/>
                  </a:lnTo>
                  <a:lnTo>
                    <a:pt x="810" y="3508"/>
                  </a:lnTo>
                  <a:lnTo>
                    <a:pt x="813" y="3499"/>
                  </a:lnTo>
                  <a:lnTo>
                    <a:pt x="817" y="3491"/>
                  </a:lnTo>
                  <a:lnTo>
                    <a:pt x="823" y="3484"/>
                  </a:lnTo>
                  <a:lnTo>
                    <a:pt x="830" y="3478"/>
                  </a:lnTo>
                  <a:lnTo>
                    <a:pt x="839" y="3473"/>
                  </a:lnTo>
                  <a:lnTo>
                    <a:pt x="848" y="3470"/>
                  </a:lnTo>
                  <a:lnTo>
                    <a:pt x="857" y="3469"/>
                  </a:lnTo>
                  <a:lnTo>
                    <a:pt x="2204" y="3469"/>
                  </a:lnTo>
                  <a:lnTo>
                    <a:pt x="2214" y="3470"/>
                  </a:lnTo>
                  <a:lnTo>
                    <a:pt x="2224" y="3473"/>
                  </a:lnTo>
                  <a:lnTo>
                    <a:pt x="2231" y="3478"/>
                  </a:lnTo>
                  <a:lnTo>
                    <a:pt x="2238" y="3484"/>
                  </a:lnTo>
                  <a:lnTo>
                    <a:pt x="2244" y="3491"/>
                  </a:lnTo>
                  <a:lnTo>
                    <a:pt x="2249" y="3499"/>
                  </a:lnTo>
                  <a:lnTo>
                    <a:pt x="2252" y="3508"/>
                  </a:lnTo>
                  <a:lnTo>
                    <a:pt x="2252" y="3517"/>
                  </a:lnTo>
                  <a:lnTo>
                    <a:pt x="2252" y="4502"/>
                  </a:lnTo>
                  <a:lnTo>
                    <a:pt x="2252" y="4511"/>
                  </a:lnTo>
                  <a:lnTo>
                    <a:pt x="2249" y="4521"/>
                  </a:lnTo>
                  <a:lnTo>
                    <a:pt x="2244" y="4528"/>
                  </a:lnTo>
                  <a:lnTo>
                    <a:pt x="2238" y="4535"/>
                  </a:lnTo>
                  <a:lnTo>
                    <a:pt x="2231" y="4541"/>
                  </a:lnTo>
                  <a:lnTo>
                    <a:pt x="2224" y="4546"/>
                  </a:lnTo>
                  <a:lnTo>
                    <a:pt x="2214" y="4550"/>
                  </a:lnTo>
                  <a:lnTo>
                    <a:pt x="2204" y="4550"/>
                  </a:lnTo>
                  <a:lnTo>
                    <a:pt x="1744" y="4550"/>
                  </a:lnTo>
                  <a:lnTo>
                    <a:pt x="1744" y="4595"/>
                  </a:lnTo>
                  <a:lnTo>
                    <a:pt x="1858" y="4677"/>
                  </a:lnTo>
                  <a:lnTo>
                    <a:pt x="1865" y="4683"/>
                  </a:lnTo>
                  <a:lnTo>
                    <a:pt x="1871" y="4689"/>
                  </a:lnTo>
                  <a:lnTo>
                    <a:pt x="1876" y="4696"/>
                  </a:lnTo>
                  <a:lnTo>
                    <a:pt x="1880" y="4703"/>
                  </a:lnTo>
                  <a:lnTo>
                    <a:pt x="1882" y="4710"/>
                  </a:lnTo>
                  <a:lnTo>
                    <a:pt x="1883" y="4717"/>
                  </a:lnTo>
                  <a:lnTo>
                    <a:pt x="1883" y="4725"/>
                  </a:lnTo>
                  <a:lnTo>
                    <a:pt x="1882" y="4732"/>
                  </a:lnTo>
                  <a:lnTo>
                    <a:pt x="1880" y="4738"/>
                  </a:lnTo>
                  <a:lnTo>
                    <a:pt x="1876" y="4744"/>
                  </a:lnTo>
                  <a:lnTo>
                    <a:pt x="1871" y="4749"/>
                  </a:lnTo>
                  <a:lnTo>
                    <a:pt x="1865" y="4753"/>
                  </a:lnTo>
                  <a:lnTo>
                    <a:pt x="1858" y="4758"/>
                  </a:lnTo>
                  <a:lnTo>
                    <a:pt x="1850" y="4761"/>
                  </a:lnTo>
                  <a:lnTo>
                    <a:pt x="1840" y="4763"/>
                  </a:lnTo>
                  <a:lnTo>
                    <a:pt x="1831" y="4763"/>
                  </a:lnTo>
                  <a:lnTo>
                    <a:pt x="1232" y="4763"/>
                  </a:lnTo>
                  <a:close/>
                  <a:moveTo>
                    <a:pt x="1078" y="4194"/>
                  </a:moveTo>
                  <a:lnTo>
                    <a:pt x="1543" y="3728"/>
                  </a:lnTo>
                  <a:lnTo>
                    <a:pt x="1578" y="3762"/>
                  </a:lnTo>
                  <a:lnTo>
                    <a:pt x="1112" y="4228"/>
                  </a:lnTo>
                  <a:lnTo>
                    <a:pt x="1078" y="4194"/>
                  </a:lnTo>
                  <a:close/>
                  <a:moveTo>
                    <a:pt x="1238" y="4198"/>
                  </a:moveTo>
                  <a:lnTo>
                    <a:pt x="1441" y="3994"/>
                  </a:lnTo>
                  <a:lnTo>
                    <a:pt x="1476" y="4027"/>
                  </a:lnTo>
                  <a:lnTo>
                    <a:pt x="1272" y="4231"/>
                  </a:lnTo>
                  <a:lnTo>
                    <a:pt x="1238" y="4198"/>
                  </a:lnTo>
                  <a:close/>
                  <a:moveTo>
                    <a:pt x="1498" y="4386"/>
                  </a:moveTo>
                  <a:lnTo>
                    <a:pt x="1498" y="4386"/>
                  </a:lnTo>
                  <a:lnTo>
                    <a:pt x="1499" y="4380"/>
                  </a:lnTo>
                  <a:lnTo>
                    <a:pt x="1500" y="4372"/>
                  </a:lnTo>
                  <a:lnTo>
                    <a:pt x="1504" y="4368"/>
                  </a:lnTo>
                  <a:lnTo>
                    <a:pt x="1507" y="4363"/>
                  </a:lnTo>
                  <a:lnTo>
                    <a:pt x="1512" y="4358"/>
                  </a:lnTo>
                  <a:lnTo>
                    <a:pt x="1518" y="4356"/>
                  </a:lnTo>
                  <a:lnTo>
                    <a:pt x="1524" y="4353"/>
                  </a:lnTo>
                  <a:lnTo>
                    <a:pt x="1531" y="4352"/>
                  </a:lnTo>
                  <a:lnTo>
                    <a:pt x="1538" y="4353"/>
                  </a:lnTo>
                  <a:lnTo>
                    <a:pt x="1544" y="4356"/>
                  </a:lnTo>
                  <a:lnTo>
                    <a:pt x="1550" y="4358"/>
                  </a:lnTo>
                  <a:lnTo>
                    <a:pt x="1555" y="4363"/>
                  </a:lnTo>
                  <a:lnTo>
                    <a:pt x="1559" y="4368"/>
                  </a:lnTo>
                  <a:lnTo>
                    <a:pt x="1562" y="4372"/>
                  </a:lnTo>
                  <a:lnTo>
                    <a:pt x="1564" y="4380"/>
                  </a:lnTo>
                  <a:lnTo>
                    <a:pt x="1565" y="4386"/>
                  </a:lnTo>
                  <a:lnTo>
                    <a:pt x="1564" y="4393"/>
                  </a:lnTo>
                  <a:lnTo>
                    <a:pt x="1562" y="4399"/>
                  </a:lnTo>
                  <a:lnTo>
                    <a:pt x="1559" y="4405"/>
                  </a:lnTo>
                  <a:lnTo>
                    <a:pt x="1555" y="4410"/>
                  </a:lnTo>
                  <a:lnTo>
                    <a:pt x="1550" y="4413"/>
                  </a:lnTo>
                  <a:lnTo>
                    <a:pt x="1544" y="4417"/>
                  </a:lnTo>
                  <a:lnTo>
                    <a:pt x="1538" y="4419"/>
                  </a:lnTo>
                  <a:lnTo>
                    <a:pt x="1531" y="4419"/>
                  </a:lnTo>
                  <a:lnTo>
                    <a:pt x="1524" y="4419"/>
                  </a:lnTo>
                  <a:lnTo>
                    <a:pt x="1518" y="4417"/>
                  </a:lnTo>
                  <a:lnTo>
                    <a:pt x="1512" y="4413"/>
                  </a:lnTo>
                  <a:lnTo>
                    <a:pt x="1507" y="4410"/>
                  </a:lnTo>
                  <a:lnTo>
                    <a:pt x="1504" y="4405"/>
                  </a:lnTo>
                  <a:lnTo>
                    <a:pt x="1500" y="4399"/>
                  </a:lnTo>
                  <a:lnTo>
                    <a:pt x="1499" y="4393"/>
                  </a:lnTo>
                  <a:lnTo>
                    <a:pt x="1498" y="4386"/>
                  </a:lnTo>
                  <a:close/>
                  <a:moveTo>
                    <a:pt x="1952" y="3679"/>
                  </a:moveTo>
                  <a:lnTo>
                    <a:pt x="1015" y="3679"/>
                  </a:lnTo>
                  <a:lnTo>
                    <a:pt x="1015" y="4280"/>
                  </a:lnTo>
                  <a:lnTo>
                    <a:pt x="2048" y="4280"/>
                  </a:lnTo>
                  <a:lnTo>
                    <a:pt x="2048" y="3631"/>
                  </a:lnTo>
                  <a:lnTo>
                    <a:pt x="2095" y="3631"/>
                  </a:lnTo>
                  <a:lnTo>
                    <a:pt x="2095" y="4328"/>
                  </a:lnTo>
                  <a:lnTo>
                    <a:pt x="967" y="4328"/>
                  </a:lnTo>
                  <a:lnTo>
                    <a:pt x="967" y="3631"/>
                  </a:lnTo>
                  <a:lnTo>
                    <a:pt x="1952" y="3631"/>
                  </a:lnTo>
                  <a:lnTo>
                    <a:pt x="1952" y="3679"/>
                  </a:lnTo>
                  <a:close/>
                  <a:moveTo>
                    <a:pt x="3341" y="4502"/>
                  </a:moveTo>
                  <a:lnTo>
                    <a:pt x="3105" y="4502"/>
                  </a:lnTo>
                  <a:lnTo>
                    <a:pt x="3105" y="4599"/>
                  </a:lnTo>
                  <a:lnTo>
                    <a:pt x="3104" y="4610"/>
                  </a:lnTo>
                  <a:lnTo>
                    <a:pt x="3103" y="4619"/>
                  </a:lnTo>
                  <a:lnTo>
                    <a:pt x="3101" y="4628"/>
                  </a:lnTo>
                  <a:lnTo>
                    <a:pt x="3098" y="4635"/>
                  </a:lnTo>
                  <a:lnTo>
                    <a:pt x="3095" y="4641"/>
                  </a:lnTo>
                  <a:lnTo>
                    <a:pt x="3090" y="4646"/>
                  </a:lnTo>
                  <a:lnTo>
                    <a:pt x="3080" y="4655"/>
                  </a:lnTo>
                  <a:lnTo>
                    <a:pt x="3065" y="4667"/>
                  </a:lnTo>
                  <a:lnTo>
                    <a:pt x="3382" y="4667"/>
                  </a:lnTo>
                  <a:lnTo>
                    <a:pt x="3367" y="4655"/>
                  </a:lnTo>
                  <a:lnTo>
                    <a:pt x="3356" y="4646"/>
                  </a:lnTo>
                  <a:lnTo>
                    <a:pt x="3352" y="4641"/>
                  </a:lnTo>
                  <a:lnTo>
                    <a:pt x="3349" y="4635"/>
                  </a:lnTo>
                  <a:lnTo>
                    <a:pt x="3345" y="4628"/>
                  </a:lnTo>
                  <a:lnTo>
                    <a:pt x="3343" y="4619"/>
                  </a:lnTo>
                  <a:lnTo>
                    <a:pt x="3341" y="4610"/>
                  </a:lnTo>
                  <a:lnTo>
                    <a:pt x="3341" y="4599"/>
                  </a:lnTo>
                  <a:lnTo>
                    <a:pt x="3341" y="4502"/>
                  </a:lnTo>
                  <a:close/>
                  <a:moveTo>
                    <a:pt x="3049" y="4454"/>
                  </a:moveTo>
                  <a:lnTo>
                    <a:pt x="3058" y="4454"/>
                  </a:lnTo>
                  <a:lnTo>
                    <a:pt x="3389" y="4454"/>
                  </a:lnTo>
                  <a:lnTo>
                    <a:pt x="3400" y="4454"/>
                  </a:lnTo>
                  <a:lnTo>
                    <a:pt x="3849" y="4454"/>
                  </a:lnTo>
                  <a:lnTo>
                    <a:pt x="3849" y="3565"/>
                  </a:lnTo>
                  <a:lnTo>
                    <a:pt x="2597" y="3565"/>
                  </a:lnTo>
                  <a:lnTo>
                    <a:pt x="2597" y="4454"/>
                  </a:lnTo>
                  <a:lnTo>
                    <a:pt x="3049" y="4454"/>
                  </a:lnTo>
                  <a:close/>
                  <a:moveTo>
                    <a:pt x="2925" y="4763"/>
                  </a:moveTo>
                  <a:lnTo>
                    <a:pt x="2925" y="4763"/>
                  </a:lnTo>
                  <a:lnTo>
                    <a:pt x="2914" y="4763"/>
                  </a:lnTo>
                  <a:lnTo>
                    <a:pt x="2904" y="4761"/>
                  </a:lnTo>
                  <a:lnTo>
                    <a:pt x="2896" y="4758"/>
                  </a:lnTo>
                  <a:lnTo>
                    <a:pt x="2889" y="4753"/>
                  </a:lnTo>
                  <a:lnTo>
                    <a:pt x="2883" y="4749"/>
                  </a:lnTo>
                  <a:lnTo>
                    <a:pt x="2878" y="4744"/>
                  </a:lnTo>
                  <a:lnTo>
                    <a:pt x="2874" y="4738"/>
                  </a:lnTo>
                  <a:lnTo>
                    <a:pt x="2872" y="4732"/>
                  </a:lnTo>
                  <a:lnTo>
                    <a:pt x="2871" y="4725"/>
                  </a:lnTo>
                  <a:lnTo>
                    <a:pt x="2871" y="4717"/>
                  </a:lnTo>
                  <a:lnTo>
                    <a:pt x="2873" y="4710"/>
                  </a:lnTo>
                  <a:lnTo>
                    <a:pt x="2875" y="4703"/>
                  </a:lnTo>
                  <a:lnTo>
                    <a:pt x="2879" y="4696"/>
                  </a:lnTo>
                  <a:lnTo>
                    <a:pt x="2884" y="4689"/>
                  </a:lnTo>
                  <a:lnTo>
                    <a:pt x="2890" y="4683"/>
                  </a:lnTo>
                  <a:lnTo>
                    <a:pt x="2897" y="4677"/>
                  </a:lnTo>
                  <a:lnTo>
                    <a:pt x="3010" y="4595"/>
                  </a:lnTo>
                  <a:lnTo>
                    <a:pt x="3010" y="4550"/>
                  </a:lnTo>
                  <a:lnTo>
                    <a:pt x="2550" y="4550"/>
                  </a:lnTo>
                  <a:lnTo>
                    <a:pt x="2540" y="4550"/>
                  </a:lnTo>
                  <a:lnTo>
                    <a:pt x="2532" y="4546"/>
                  </a:lnTo>
                  <a:lnTo>
                    <a:pt x="2523" y="4541"/>
                  </a:lnTo>
                  <a:lnTo>
                    <a:pt x="2516" y="4535"/>
                  </a:lnTo>
                  <a:lnTo>
                    <a:pt x="2510" y="4528"/>
                  </a:lnTo>
                  <a:lnTo>
                    <a:pt x="2505" y="4521"/>
                  </a:lnTo>
                  <a:lnTo>
                    <a:pt x="2503" y="4511"/>
                  </a:lnTo>
                  <a:lnTo>
                    <a:pt x="2502" y="4502"/>
                  </a:lnTo>
                  <a:lnTo>
                    <a:pt x="2502" y="3517"/>
                  </a:lnTo>
                  <a:lnTo>
                    <a:pt x="2503" y="3508"/>
                  </a:lnTo>
                  <a:lnTo>
                    <a:pt x="2505" y="3499"/>
                  </a:lnTo>
                  <a:lnTo>
                    <a:pt x="2510" y="3491"/>
                  </a:lnTo>
                  <a:lnTo>
                    <a:pt x="2516" y="3484"/>
                  </a:lnTo>
                  <a:lnTo>
                    <a:pt x="2523" y="3478"/>
                  </a:lnTo>
                  <a:lnTo>
                    <a:pt x="2532" y="3473"/>
                  </a:lnTo>
                  <a:lnTo>
                    <a:pt x="2540" y="3470"/>
                  </a:lnTo>
                  <a:lnTo>
                    <a:pt x="2550" y="3469"/>
                  </a:lnTo>
                  <a:lnTo>
                    <a:pt x="3897" y="3469"/>
                  </a:lnTo>
                  <a:lnTo>
                    <a:pt x="3907" y="3470"/>
                  </a:lnTo>
                  <a:lnTo>
                    <a:pt x="3915" y="3473"/>
                  </a:lnTo>
                  <a:lnTo>
                    <a:pt x="3924" y="3478"/>
                  </a:lnTo>
                  <a:lnTo>
                    <a:pt x="3931" y="3484"/>
                  </a:lnTo>
                  <a:lnTo>
                    <a:pt x="3937" y="3491"/>
                  </a:lnTo>
                  <a:lnTo>
                    <a:pt x="3942" y="3499"/>
                  </a:lnTo>
                  <a:lnTo>
                    <a:pt x="3944" y="3508"/>
                  </a:lnTo>
                  <a:lnTo>
                    <a:pt x="3945" y="3517"/>
                  </a:lnTo>
                  <a:lnTo>
                    <a:pt x="3945" y="4502"/>
                  </a:lnTo>
                  <a:lnTo>
                    <a:pt x="3944" y="4511"/>
                  </a:lnTo>
                  <a:lnTo>
                    <a:pt x="3942" y="4521"/>
                  </a:lnTo>
                  <a:lnTo>
                    <a:pt x="3937" y="4528"/>
                  </a:lnTo>
                  <a:lnTo>
                    <a:pt x="3931" y="4535"/>
                  </a:lnTo>
                  <a:lnTo>
                    <a:pt x="3924" y="4541"/>
                  </a:lnTo>
                  <a:lnTo>
                    <a:pt x="3915" y="4546"/>
                  </a:lnTo>
                  <a:lnTo>
                    <a:pt x="3907" y="4550"/>
                  </a:lnTo>
                  <a:lnTo>
                    <a:pt x="3897" y="4550"/>
                  </a:lnTo>
                  <a:lnTo>
                    <a:pt x="3437" y="4550"/>
                  </a:lnTo>
                  <a:lnTo>
                    <a:pt x="3437" y="4595"/>
                  </a:lnTo>
                  <a:lnTo>
                    <a:pt x="3550" y="4677"/>
                  </a:lnTo>
                  <a:lnTo>
                    <a:pt x="3557" y="4683"/>
                  </a:lnTo>
                  <a:lnTo>
                    <a:pt x="3563" y="4689"/>
                  </a:lnTo>
                  <a:lnTo>
                    <a:pt x="3568" y="4696"/>
                  </a:lnTo>
                  <a:lnTo>
                    <a:pt x="3571" y="4703"/>
                  </a:lnTo>
                  <a:lnTo>
                    <a:pt x="3574" y="4710"/>
                  </a:lnTo>
                  <a:lnTo>
                    <a:pt x="3575" y="4717"/>
                  </a:lnTo>
                  <a:lnTo>
                    <a:pt x="3575" y="4725"/>
                  </a:lnTo>
                  <a:lnTo>
                    <a:pt x="3574" y="4732"/>
                  </a:lnTo>
                  <a:lnTo>
                    <a:pt x="3571" y="4738"/>
                  </a:lnTo>
                  <a:lnTo>
                    <a:pt x="3568" y="4744"/>
                  </a:lnTo>
                  <a:lnTo>
                    <a:pt x="3564" y="4749"/>
                  </a:lnTo>
                  <a:lnTo>
                    <a:pt x="3558" y="4753"/>
                  </a:lnTo>
                  <a:lnTo>
                    <a:pt x="3551" y="4758"/>
                  </a:lnTo>
                  <a:lnTo>
                    <a:pt x="3543" y="4761"/>
                  </a:lnTo>
                  <a:lnTo>
                    <a:pt x="3533" y="4763"/>
                  </a:lnTo>
                  <a:lnTo>
                    <a:pt x="3522" y="4763"/>
                  </a:lnTo>
                  <a:lnTo>
                    <a:pt x="2925" y="4763"/>
                  </a:lnTo>
                  <a:close/>
                  <a:moveTo>
                    <a:pt x="2770" y="4194"/>
                  </a:moveTo>
                  <a:lnTo>
                    <a:pt x="3236" y="3728"/>
                  </a:lnTo>
                  <a:lnTo>
                    <a:pt x="3270" y="3762"/>
                  </a:lnTo>
                  <a:lnTo>
                    <a:pt x="2804" y="4228"/>
                  </a:lnTo>
                  <a:lnTo>
                    <a:pt x="2770" y="4194"/>
                  </a:lnTo>
                  <a:close/>
                  <a:moveTo>
                    <a:pt x="2931" y="4198"/>
                  </a:moveTo>
                  <a:lnTo>
                    <a:pt x="3134" y="3994"/>
                  </a:lnTo>
                  <a:lnTo>
                    <a:pt x="3168" y="4027"/>
                  </a:lnTo>
                  <a:lnTo>
                    <a:pt x="2964" y="4231"/>
                  </a:lnTo>
                  <a:lnTo>
                    <a:pt x="2931" y="4198"/>
                  </a:lnTo>
                  <a:close/>
                  <a:moveTo>
                    <a:pt x="3189" y="4386"/>
                  </a:moveTo>
                  <a:lnTo>
                    <a:pt x="3189" y="4386"/>
                  </a:lnTo>
                  <a:lnTo>
                    <a:pt x="3190" y="4380"/>
                  </a:lnTo>
                  <a:lnTo>
                    <a:pt x="3193" y="4372"/>
                  </a:lnTo>
                  <a:lnTo>
                    <a:pt x="3195" y="4368"/>
                  </a:lnTo>
                  <a:lnTo>
                    <a:pt x="3200" y="4363"/>
                  </a:lnTo>
                  <a:lnTo>
                    <a:pt x="3205" y="4358"/>
                  </a:lnTo>
                  <a:lnTo>
                    <a:pt x="3210" y="4356"/>
                  </a:lnTo>
                  <a:lnTo>
                    <a:pt x="3217" y="4353"/>
                  </a:lnTo>
                  <a:lnTo>
                    <a:pt x="3223" y="4352"/>
                  </a:lnTo>
                  <a:lnTo>
                    <a:pt x="3230" y="4353"/>
                  </a:lnTo>
                  <a:lnTo>
                    <a:pt x="3236" y="4356"/>
                  </a:lnTo>
                  <a:lnTo>
                    <a:pt x="3242" y="4358"/>
                  </a:lnTo>
                  <a:lnTo>
                    <a:pt x="3247" y="4363"/>
                  </a:lnTo>
                  <a:lnTo>
                    <a:pt x="3250" y="4368"/>
                  </a:lnTo>
                  <a:lnTo>
                    <a:pt x="3254" y="4372"/>
                  </a:lnTo>
                  <a:lnTo>
                    <a:pt x="3256" y="4380"/>
                  </a:lnTo>
                  <a:lnTo>
                    <a:pt x="3256" y="4386"/>
                  </a:lnTo>
                  <a:lnTo>
                    <a:pt x="3256" y="4393"/>
                  </a:lnTo>
                  <a:lnTo>
                    <a:pt x="3254" y="4399"/>
                  </a:lnTo>
                  <a:lnTo>
                    <a:pt x="3250" y="4405"/>
                  </a:lnTo>
                  <a:lnTo>
                    <a:pt x="3247" y="4410"/>
                  </a:lnTo>
                  <a:lnTo>
                    <a:pt x="3242" y="4413"/>
                  </a:lnTo>
                  <a:lnTo>
                    <a:pt x="3236" y="4417"/>
                  </a:lnTo>
                  <a:lnTo>
                    <a:pt x="3230" y="4419"/>
                  </a:lnTo>
                  <a:lnTo>
                    <a:pt x="3223" y="4419"/>
                  </a:lnTo>
                  <a:lnTo>
                    <a:pt x="3217" y="4419"/>
                  </a:lnTo>
                  <a:lnTo>
                    <a:pt x="3210" y="4417"/>
                  </a:lnTo>
                  <a:lnTo>
                    <a:pt x="3205" y="4413"/>
                  </a:lnTo>
                  <a:lnTo>
                    <a:pt x="3200" y="4410"/>
                  </a:lnTo>
                  <a:lnTo>
                    <a:pt x="3195" y="4405"/>
                  </a:lnTo>
                  <a:lnTo>
                    <a:pt x="3193" y="4399"/>
                  </a:lnTo>
                  <a:lnTo>
                    <a:pt x="3190" y="4393"/>
                  </a:lnTo>
                  <a:lnTo>
                    <a:pt x="3189" y="4386"/>
                  </a:lnTo>
                  <a:close/>
                  <a:moveTo>
                    <a:pt x="3643" y="3679"/>
                  </a:moveTo>
                  <a:lnTo>
                    <a:pt x="2706" y="3679"/>
                  </a:lnTo>
                  <a:lnTo>
                    <a:pt x="2706" y="4280"/>
                  </a:lnTo>
                  <a:lnTo>
                    <a:pt x="3739" y="4280"/>
                  </a:lnTo>
                  <a:lnTo>
                    <a:pt x="3739" y="3631"/>
                  </a:lnTo>
                  <a:lnTo>
                    <a:pt x="3787" y="3631"/>
                  </a:lnTo>
                  <a:lnTo>
                    <a:pt x="3787" y="4328"/>
                  </a:lnTo>
                  <a:lnTo>
                    <a:pt x="2659" y="4328"/>
                  </a:lnTo>
                  <a:lnTo>
                    <a:pt x="2659" y="3631"/>
                  </a:lnTo>
                  <a:lnTo>
                    <a:pt x="3643" y="3631"/>
                  </a:lnTo>
                  <a:lnTo>
                    <a:pt x="3643" y="3679"/>
                  </a:lnTo>
                  <a:close/>
                  <a:moveTo>
                    <a:pt x="2597" y="2409"/>
                  </a:moveTo>
                  <a:lnTo>
                    <a:pt x="2597" y="3336"/>
                  </a:lnTo>
                  <a:lnTo>
                    <a:pt x="2502" y="3336"/>
                  </a:lnTo>
                  <a:lnTo>
                    <a:pt x="2502" y="2409"/>
                  </a:lnTo>
                  <a:lnTo>
                    <a:pt x="2597" y="2409"/>
                  </a:lnTo>
                  <a:close/>
                  <a:moveTo>
                    <a:pt x="2252" y="2409"/>
                  </a:moveTo>
                  <a:lnTo>
                    <a:pt x="2252" y="3336"/>
                  </a:lnTo>
                  <a:lnTo>
                    <a:pt x="2157" y="3336"/>
                  </a:lnTo>
                  <a:lnTo>
                    <a:pt x="2157" y="2409"/>
                  </a:lnTo>
                  <a:lnTo>
                    <a:pt x="2252" y="2409"/>
                  </a:lnTo>
                  <a:close/>
                  <a:moveTo>
                    <a:pt x="1936" y="2410"/>
                  </a:moveTo>
                  <a:lnTo>
                    <a:pt x="1936" y="2747"/>
                  </a:lnTo>
                  <a:lnTo>
                    <a:pt x="1536" y="2747"/>
                  </a:lnTo>
                  <a:lnTo>
                    <a:pt x="1536" y="2651"/>
                  </a:lnTo>
                  <a:lnTo>
                    <a:pt x="1840" y="2651"/>
                  </a:lnTo>
                  <a:lnTo>
                    <a:pt x="1840" y="2410"/>
                  </a:lnTo>
                  <a:lnTo>
                    <a:pt x="1936" y="2410"/>
                  </a:lnTo>
                  <a:close/>
                  <a:moveTo>
                    <a:pt x="2818" y="2410"/>
                  </a:moveTo>
                  <a:lnTo>
                    <a:pt x="2914" y="2410"/>
                  </a:lnTo>
                  <a:lnTo>
                    <a:pt x="2914" y="2651"/>
                  </a:lnTo>
                  <a:lnTo>
                    <a:pt x="3218" y="2651"/>
                  </a:lnTo>
                  <a:lnTo>
                    <a:pt x="3218" y="2747"/>
                  </a:lnTo>
                  <a:lnTo>
                    <a:pt x="2818" y="2747"/>
                  </a:lnTo>
                  <a:lnTo>
                    <a:pt x="2818" y="2410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anchor="t"/>
            <a:lstStyle/>
            <a:p>
              <a:pPr marL="0" marR="0" lvl="0" indent="0" defTabSz="9140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15509" y="1629379"/>
            <a:ext cx="1132310" cy="1261696"/>
            <a:chOff x="364779" y="2385152"/>
            <a:chExt cx="1132310" cy="1261696"/>
          </a:xfrm>
        </p:grpSpPr>
        <p:grpSp>
          <p:nvGrpSpPr>
            <p:cNvPr id="101" name="Group 100"/>
            <p:cNvGrpSpPr/>
            <p:nvPr/>
          </p:nvGrpSpPr>
          <p:grpSpPr>
            <a:xfrm>
              <a:off x="582821" y="2385152"/>
              <a:ext cx="731520" cy="731520"/>
              <a:chOff x="590061" y="5867295"/>
              <a:chExt cx="731520" cy="73152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590061" y="5867295"/>
                <a:ext cx="731520" cy="73152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776634" y="6033505"/>
                <a:ext cx="358375" cy="399100"/>
                <a:chOff x="13415190" y="7794142"/>
                <a:chExt cx="419100" cy="466725"/>
              </a:xfrm>
              <a:solidFill>
                <a:srgbClr val="1F497D"/>
              </a:solidFill>
            </p:grpSpPr>
            <p:sp>
              <p:nvSpPr>
                <p:cNvPr id="105" name="Freeform 727"/>
                <p:cNvSpPr>
                  <a:spLocks/>
                </p:cNvSpPr>
                <p:nvPr/>
              </p:nvSpPr>
              <p:spPr bwMode="auto">
                <a:xfrm>
                  <a:off x="13723165" y="8041792"/>
                  <a:ext cx="111125" cy="98425"/>
                </a:xfrm>
                <a:custGeom>
                  <a:avLst/>
                  <a:gdLst>
                    <a:gd name="T0" fmla="*/ 69 w 70"/>
                    <a:gd name="T1" fmla="*/ 36 h 62"/>
                    <a:gd name="T2" fmla="*/ 69 w 70"/>
                    <a:gd name="T3" fmla="*/ 36 h 62"/>
                    <a:gd name="T4" fmla="*/ 69 w 70"/>
                    <a:gd name="T5" fmla="*/ 41 h 62"/>
                    <a:gd name="T6" fmla="*/ 70 w 70"/>
                    <a:gd name="T7" fmla="*/ 49 h 62"/>
                    <a:gd name="T8" fmla="*/ 69 w 70"/>
                    <a:gd name="T9" fmla="*/ 54 h 62"/>
                    <a:gd name="T10" fmla="*/ 66 w 70"/>
                    <a:gd name="T11" fmla="*/ 57 h 62"/>
                    <a:gd name="T12" fmla="*/ 61 w 70"/>
                    <a:gd name="T13" fmla="*/ 61 h 62"/>
                    <a:gd name="T14" fmla="*/ 55 w 70"/>
                    <a:gd name="T15" fmla="*/ 62 h 62"/>
                    <a:gd name="T16" fmla="*/ 55 w 70"/>
                    <a:gd name="T17" fmla="*/ 62 h 62"/>
                    <a:gd name="T18" fmla="*/ 29 w 70"/>
                    <a:gd name="T19" fmla="*/ 62 h 62"/>
                    <a:gd name="T20" fmla="*/ 29 w 70"/>
                    <a:gd name="T21" fmla="*/ 62 h 62"/>
                    <a:gd name="T22" fmla="*/ 29 w 70"/>
                    <a:gd name="T23" fmla="*/ 50 h 62"/>
                    <a:gd name="T24" fmla="*/ 29 w 70"/>
                    <a:gd name="T25" fmla="*/ 50 h 62"/>
                    <a:gd name="T26" fmla="*/ 28 w 70"/>
                    <a:gd name="T27" fmla="*/ 41 h 62"/>
                    <a:gd name="T28" fmla="*/ 27 w 70"/>
                    <a:gd name="T29" fmla="*/ 33 h 62"/>
                    <a:gd name="T30" fmla="*/ 23 w 70"/>
                    <a:gd name="T31" fmla="*/ 26 h 62"/>
                    <a:gd name="T32" fmla="*/ 20 w 70"/>
                    <a:gd name="T33" fmla="*/ 19 h 62"/>
                    <a:gd name="T34" fmla="*/ 16 w 70"/>
                    <a:gd name="T35" fmla="*/ 13 h 62"/>
                    <a:gd name="T36" fmla="*/ 10 w 70"/>
                    <a:gd name="T37" fmla="*/ 8 h 62"/>
                    <a:gd name="T38" fmla="*/ 0 w 70"/>
                    <a:gd name="T39" fmla="*/ 0 h 62"/>
                    <a:gd name="T40" fmla="*/ 46 w 70"/>
                    <a:gd name="T41" fmla="*/ 0 h 62"/>
                    <a:gd name="T42" fmla="*/ 69 w 70"/>
                    <a:gd name="T43" fmla="*/ 3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0" h="62">
                      <a:moveTo>
                        <a:pt x="69" y="36"/>
                      </a:moveTo>
                      <a:lnTo>
                        <a:pt x="69" y="36"/>
                      </a:lnTo>
                      <a:lnTo>
                        <a:pt x="69" y="41"/>
                      </a:lnTo>
                      <a:lnTo>
                        <a:pt x="70" y="49"/>
                      </a:lnTo>
                      <a:lnTo>
                        <a:pt x="69" y="54"/>
                      </a:lnTo>
                      <a:lnTo>
                        <a:pt x="66" y="57"/>
                      </a:lnTo>
                      <a:lnTo>
                        <a:pt x="61" y="61"/>
                      </a:lnTo>
                      <a:lnTo>
                        <a:pt x="55" y="62"/>
                      </a:lnTo>
                      <a:lnTo>
                        <a:pt x="55" y="62"/>
                      </a:lnTo>
                      <a:lnTo>
                        <a:pt x="29" y="62"/>
                      </a:lnTo>
                      <a:lnTo>
                        <a:pt x="29" y="62"/>
                      </a:lnTo>
                      <a:lnTo>
                        <a:pt x="29" y="50"/>
                      </a:lnTo>
                      <a:lnTo>
                        <a:pt x="29" y="50"/>
                      </a:lnTo>
                      <a:lnTo>
                        <a:pt x="28" y="41"/>
                      </a:lnTo>
                      <a:lnTo>
                        <a:pt x="27" y="33"/>
                      </a:lnTo>
                      <a:lnTo>
                        <a:pt x="23" y="26"/>
                      </a:lnTo>
                      <a:lnTo>
                        <a:pt x="20" y="19"/>
                      </a:lnTo>
                      <a:lnTo>
                        <a:pt x="16" y="13"/>
                      </a:lnTo>
                      <a:lnTo>
                        <a:pt x="10" y="8"/>
                      </a:lnTo>
                      <a:lnTo>
                        <a:pt x="0" y="0"/>
                      </a:lnTo>
                      <a:lnTo>
                        <a:pt x="46" y="0"/>
                      </a:lnTo>
                      <a:lnTo>
                        <a:pt x="69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368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6" name="Freeform 728"/>
                <p:cNvSpPr>
                  <a:spLocks/>
                </p:cNvSpPr>
                <p:nvPr/>
              </p:nvSpPr>
              <p:spPr bwMode="auto">
                <a:xfrm>
                  <a:off x="13645377" y="8033855"/>
                  <a:ext cx="34925" cy="7938"/>
                </a:xfrm>
                <a:custGeom>
                  <a:avLst/>
                  <a:gdLst>
                    <a:gd name="T0" fmla="*/ 11 w 22"/>
                    <a:gd name="T1" fmla="*/ 0 h 5"/>
                    <a:gd name="T2" fmla="*/ 11 w 22"/>
                    <a:gd name="T3" fmla="*/ 0 h 5"/>
                    <a:gd name="T4" fmla="*/ 22 w 22"/>
                    <a:gd name="T5" fmla="*/ 5 h 5"/>
                    <a:gd name="T6" fmla="*/ 0 w 22"/>
                    <a:gd name="T7" fmla="*/ 5 h 5"/>
                    <a:gd name="T8" fmla="*/ 11 w 22"/>
                    <a:gd name="T9" fmla="*/ 0 h 5"/>
                    <a:gd name="T10" fmla="*/ 11 w 2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2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368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7" name="Freeform 729"/>
                <p:cNvSpPr>
                  <a:spLocks/>
                </p:cNvSpPr>
                <p:nvPr/>
              </p:nvSpPr>
              <p:spPr bwMode="auto">
                <a:xfrm>
                  <a:off x="13556477" y="7871930"/>
                  <a:ext cx="128587" cy="142875"/>
                </a:xfrm>
                <a:custGeom>
                  <a:avLst/>
                  <a:gdLst>
                    <a:gd name="T0" fmla="*/ 81 w 81"/>
                    <a:gd name="T1" fmla="*/ 48 h 90"/>
                    <a:gd name="T2" fmla="*/ 81 w 81"/>
                    <a:gd name="T3" fmla="*/ 48 h 90"/>
                    <a:gd name="T4" fmla="*/ 81 w 81"/>
                    <a:gd name="T5" fmla="*/ 54 h 90"/>
                    <a:gd name="T6" fmla="*/ 80 w 81"/>
                    <a:gd name="T7" fmla="*/ 61 h 90"/>
                    <a:gd name="T8" fmla="*/ 77 w 81"/>
                    <a:gd name="T9" fmla="*/ 67 h 90"/>
                    <a:gd name="T10" fmla="*/ 75 w 81"/>
                    <a:gd name="T11" fmla="*/ 73 h 90"/>
                    <a:gd name="T12" fmla="*/ 71 w 81"/>
                    <a:gd name="T13" fmla="*/ 77 h 90"/>
                    <a:gd name="T14" fmla="*/ 68 w 81"/>
                    <a:gd name="T15" fmla="*/ 82 h 90"/>
                    <a:gd name="T16" fmla="*/ 63 w 81"/>
                    <a:gd name="T17" fmla="*/ 87 h 90"/>
                    <a:gd name="T18" fmla="*/ 58 w 81"/>
                    <a:gd name="T19" fmla="*/ 89 h 90"/>
                    <a:gd name="T20" fmla="*/ 58 w 81"/>
                    <a:gd name="T21" fmla="*/ 89 h 90"/>
                    <a:gd name="T22" fmla="*/ 51 w 81"/>
                    <a:gd name="T23" fmla="*/ 88 h 90"/>
                    <a:gd name="T24" fmla="*/ 34 w 81"/>
                    <a:gd name="T25" fmla="*/ 88 h 90"/>
                    <a:gd name="T26" fmla="*/ 34 w 81"/>
                    <a:gd name="T27" fmla="*/ 88 h 90"/>
                    <a:gd name="T28" fmla="*/ 25 w 81"/>
                    <a:gd name="T29" fmla="*/ 90 h 90"/>
                    <a:gd name="T30" fmla="*/ 25 w 81"/>
                    <a:gd name="T31" fmla="*/ 90 h 90"/>
                    <a:gd name="T32" fmla="*/ 19 w 81"/>
                    <a:gd name="T33" fmla="*/ 87 h 90"/>
                    <a:gd name="T34" fmla="*/ 14 w 81"/>
                    <a:gd name="T35" fmla="*/ 83 h 90"/>
                    <a:gd name="T36" fmla="*/ 11 w 81"/>
                    <a:gd name="T37" fmla="*/ 79 h 90"/>
                    <a:gd name="T38" fmla="*/ 7 w 81"/>
                    <a:gd name="T39" fmla="*/ 73 h 90"/>
                    <a:gd name="T40" fmla="*/ 5 w 81"/>
                    <a:gd name="T41" fmla="*/ 68 h 90"/>
                    <a:gd name="T42" fmla="*/ 2 w 81"/>
                    <a:gd name="T43" fmla="*/ 61 h 90"/>
                    <a:gd name="T44" fmla="*/ 1 w 81"/>
                    <a:gd name="T45" fmla="*/ 55 h 90"/>
                    <a:gd name="T46" fmla="*/ 0 w 81"/>
                    <a:gd name="T47" fmla="*/ 48 h 90"/>
                    <a:gd name="T48" fmla="*/ 0 w 81"/>
                    <a:gd name="T49" fmla="*/ 48 h 90"/>
                    <a:gd name="T50" fmla="*/ 1 w 81"/>
                    <a:gd name="T51" fmla="*/ 38 h 90"/>
                    <a:gd name="T52" fmla="*/ 4 w 81"/>
                    <a:gd name="T53" fmla="*/ 29 h 90"/>
                    <a:gd name="T54" fmla="*/ 7 w 81"/>
                    <a:gd name="T55" fmla="*/ 22 h 90"/>
                    <a:gd name="T56" fmla="*/ 12 w 81"/>
                    <a:gd name="T57" fmla="*/ 14 h 90"/>
                    <a:gd name="T58" fmla="*/ 18 w 81"/>
                    <a:gd name="T59" fmla="*/ 8 h 90"/>
                    <a:gd name="T60" fmla="*/ 25 w 81"/>
                    <a:gd name="T61" fmla="*/ 5 h 90"/>
                    <a:gd name="T62" fmla="*/ 32 w 81"/>
                    <a:gd name="T63" fmla="*/ 1 h 90"/>
                    <a:gd name="T64" fmla="*/ 40 w 81"/>
                    <a:gd name="T65" fmla="*/ 0 h 90"/>
                    <a:gd name="T66" fmla="*/ 40 w 81"/>
                    <a:gd name="T67" fmla="*/ 0 h 90"/>
                    <a:gd name="T68" fmla="*/ 49 w 81"/>
                    <a:gd name="T69" fmla="*/ 1 h 90"/>
                    <a:gd name="T70" fmla="*/ 56 w 81"/>
                    <a:gd name="T71" fmla="*/ 5 h 90"/>
                    <a:gd name="T72" fmla="*/ 63 w 81"/>
                    <a:gd name="T73" fmla="*/ 8 h 90"/>
                    <a:gd name="T74" fmla="*/ 69 w 81"/>
                    <a:gd name="T75" fmla="*/ 14 h 90"/>
                    <a:gd name="T76" fmla="*/ 74 w 81"/>
                    <a:gd name="T77" fmla="*/ 22 h 90"/>
                    <a:gd name="T78" fmla="*/ 77 w 81"/>
                    <a:gd name="T79" fmla="*/ 29 h 90"/>
                    <a:gd name="T80" fmla="*/ 80 w 81"/>
                    <a:gd name="T81" fmla="*/ 38 h 90"/>
                    <a:gd name="T82" fmla="*/ 81 w 81"/>
                    <a:gd name="T83" fmla="*/ 48 h 90"/>
                    <a:gd name="T84" fmla="*/ 81 w 81"/>
                    <a:gd name="T85" fmla="*/ 48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" h="90">
                      <a:moveTo>
                        <a:pt x="81" y="48"/>
                      </a:moveTo>
                      <a:lnTo>
                        <a:pt x="81" y="48"/>
                      </a:lnTo>
                      <a:lnTo>
                        <a:pt x="81" y="54"/>
                      </a:lnTo>
                      <a:lnTo>
                        <a:pt x="80" y="61"/>
                      </a:lnTo>
                      <a:lnTo>
                        <a:pt x="77" y="67"/>
                      </a:lnTo>
                      <a:lnTo>
                        <a:pt x="75" y="73"/>
                      </a:lnTo>
                      <a:lnTo>
                        <a:pt x="71" y="77"/>
                      </a:lnTo>
                      <a:lnTo>
                        <a:pt x="68" y="82"/>
                      </a:lnTo>
                      <a:lnTo>
                        <a:pt x="63" y="87"/>
                      </a:lnTo>
                      <a:lnTo>
                        <a:pt x="58" y="89"/>
                      </a:lnTo>
                      <a:lnTo>
                        <a:pt x="58" y="89"/>
                      </a:lnTo>
                      <a:lnTo>
                        <a:pt x="51" y="88"/>
                      </a:lnTo>
                      <a:lnTo>
                        <a:pt x="34" y="88"/>
                      </a:lnTo>
                      <a:lnTo>
                        <a:pt x="34" y="88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19" y="87"/>
                      </a:lnTo>
                      <a:lnTo>
                        <a:pt x="14" y="83"/>
                      </a:lnTo>
                      <a:lnTo>
                        <a:pt x="11" y="79"/>
                      </a:lnTo>
                      <a:lnTo>
                        <a:pt x="7" y="73"/>
                      </a:lnTo>
                      <a:lnTo>
                        <a:pt x="5" y="68"/>
                      </a:lnTo>
                      <a:lnTo>
                        <a:pt x="2" y="61"/>
                      </a:lnTo>
                      <a:lnTo>
                        <a:pt x="1" y="55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1" y="38"/>
                      </a:lnTo>
                      <a:lnTo>
                        <a:pt x="4" y="29"/>
                      </a:lnTo>
                      <a:lnTo>
                        <a:pt x="7" y="22"/>
                      </a:lnTo>
                      <a:lnTo>
                        <a:pt x="12" y="14"/>
                      </a:lnTo>
                      <a:lnTo>
                        <a:pt x="18" y="8"/>
                      </a:lnTo>
                      <a:lnTo>
                        <a:pt x="25" y="5"/>
                      </a:lnTo>
                      <a:lnTo>
                        <a:pt x="32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5"/>
                      </a:lnTo>
                      <a:lnTo>
                        <a:pt x="63" y="8"/>
                      </a:lnTo>
                      <a:lnTo>
                        <a:pt x="69" y="14"/>
                      </a:lnTo>
                      <a:lnTo>
                        <a:pt x="74" y="22"/>
                      </a:lnTo>
                      <a:lnTo>
                        <a:pt x="77" y="29"/>
                      </a:lnTo>
                      <a:lnTo>
                        <a:pt x="80" y="38"/>
                      </a:lnTo>
                      <a:lnTo>
                        <a:pt x="81" y="48"/>
                      </a:lnTo>
                      <a:lnTo>
                        <a:pt x="81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368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8" name="Freeform 730"/>
                <p:cNvSpPr>
                  <a:spLocks/>
                </p:cNvSpPr>
                <p:nvPr/>
              </p:nvSpPr>
              <p:spPr bwMode="auto">
                <a:xfrm>
                  <a:off x="13596165" y="8014805"/>
                  <a:ext cx="50800" cy="6350"/>
                </a:xfrm>
                <a:custGeom>
                  <a:avLst/>
                  <a:gdLst>
                    <a:gd name="T0" fmla="*/ 0 w 32"/>
                    <a:gd name="T1" fmla="*/ 0 h 4"/>
                    <a:gd name="T2" fmla="*/ 32 w 32"/>
                    <a:gd name="T3" fmla="*/ 0 h 4"/>
                    <a:gd name="T4" fmla="*/ 32 w 32"/>
                    <a:gd name="T5" fmla="*/ 0 h 4"/>
                    <a:gd name="T6" fmla="*/ 24 w 32"/>
                    <a:gd name="T7" fmla="*/ 3 h 4"/>
                    <a:gd name="T8" fmla="*/ 15 w 32"/>
                    <a:gd name="T9" fmla="*/ 4 h 4"/>
                    <a:gd name="T10" fmla="*/ 15 w 32"/>
                    <a:gd name="T11" fmla="*/ 4 h 4"/>
                    <a:gd name="T12" fmla="*/ 7 w 32"/>
                    <a:gd name="T13" fmla="*/ 3 h 4"/>
                    <a:gd name="T14" fmla="*/ 0 w 32"/>
                    <a:gd name="T15" fmla="*/ 0 h 4"/>
                    <a:gd name="T16" fmla="*/ 0 w 3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4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24" y="3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368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09" name="Freeform 731"/>
                <p:cNvSpPr>
                  <a:spLocks/>
                </p:cNvSpPr>
                <p:nvPr/>
              </p:nvSpPr>
              <p:spPr bwMode="auto">
                <a:xfrm>
                  <a:off x="13497740" y="8140217"/>
                  <a:ext cx="252412" cy="120650"/>
                </a:xfrm>
                <a:custGeom>
                  <a:avLst/>
                  <a:gdLst>
                    <a:gd name="T0" fmla="*/ 83 w 159"/>
                    <a:gd name="T1" fmla="*/ 0 h 76"/>
                    <a:gd name="T2" fmla="*/ 83 w 159"/>
                    <a:gd name="T3" fmla="*/ 0 h 76"/>
                    <a:gd name="T4" fmla="*/ 159 w 159"/>
                    <a:gd name="T5" fmla="*/ 0 h 76"/>
                    <a:gd name="T6" fmla="*/ 159 w 159"/>
                    <a:gd name="T7" fmla="*/ 0 h 76"/>
                    <a:gd name="T8" fmla="*/ 159 w 159"/>
                    <a:gd name="T9" fmla="*/ 50 h 76"/>
                    <a:gd name="T10" fmla="*/ 159 w 159"/>
                    <a:gd name="T11" fmla="*/ 50 h 76"/>
                    <a:gd name="T12" fmla="*/ 157 w 159"/>
                    <a:gd name="T13" fmla="*/ 55 h 76"/>
                    <a:gd name="T14" fmla="*/ 155 w 159"/>
                    <a:gd name="T15" fmla="*/ 58 h 76"/>
                    <a:gd name="T16" fmla="*/ 149 w 159"/>
                    <a:gd name="T17" fmla="*/ 63 h 76"/>
                    <a:gd name="T18" fmla="*/ 140 w 159"/>
                    <a:gd name="T19" fmla="*/ 68 h 76"/>
                    <a:gd name="T20" fmla="*/ 127 w 159"/>
                    <a:gd name="T21" fmla="*/ 72 h 76"/>
                    <a:gd name="T22" fmla="*/ 110 w 159"/>
                    <a:gd name="T23" fmla="*/ 75 h 76"/>
                    <a:gd name="T24" fmla="*/ 87 w 159"/>
                    <a:gd name="T25" fmla="*/ 76 h 76"/>
                    <a:gd name="T26" fmla="*/ 73 w 159"/>
                    <a:gd name="T27" fmla="*/ 76 h 76"/>
                    <a:gd name="T28" fmla="*/ 73 w 159"/>
                    <a:gd name="T29" fmla="*/ 76 h 76"/>
                    <a:gd name="T30" fmla="*/ 49 w 159"/>
                    <a:gd name="T31" fmla="*/ 75 h 76"/>
                    <a:gd name="T32" fmla="*/ 31 w 159"/>
                    <a:gd name="T33" fmla="*/ 72 h 76"/>
                    <a:gd name="T34" fmla="*/ 18 w 159"/>
                    <a:gd name="T35" fmla="*/ 68 h 76"/>
                    <a:gd name="T36" fmla="*/ 10 w 159"/>
                    <a:gd name="T37" fmla="*/ 63 h 76"/>
                    <a:gd name="T38" fmla="*/ 5 w 159"/>
                    <a:gd name="T39" fmla="*/ 58 h 76"/>
                    <a:gd name="T40" fmla="*/ 1 w 159"/>
                    <a:gd name="T41" fmla="*/ 55 h 76"/>
                    <a:gd name="T42" fmla="*/ 0 w 159"/>
                    <a:gd name="T43" fmla="*/ 50 h 76"/>
                    <a:gd name="T44" fmla="*/ 0 w 159"/>
                    <a:gd name="T45" fmla="*/ 50 h 76"/>
                    <a:gd name="T46" fmla="*/ 0 w 159"/>
                    <a:gd name="T47" fmla="*/ 0 h 76"/>
                    <a:gd name="T48" fmla="*/ 0 w 159"/>
                    <a:gd name="T49" fmla="*/ 0 h 76"/>
                    <a:gd name="T50" fmla="*/ 76 w 159"/>
                    <a:gd name="T51" fmla="*/ 0 h 76"/>
                    <a:gd name="T52" fmla="*/ 83 w 159"/>
                    <a:gd name="T53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9" h="76">
                      <a:moveTo>
                        <a:pt x="83" y="0"/>
                      </a:moveTo>
                      <a:lnTo>
                        <a:pt x="83" y="0"/>
                      </a:lnTo>
                      <a:lnTo>
                        <a:pt x="159" y="0"/>
                      </a:lnTo>
                      <a:lnTo>
                        <a:pt x="159" y="0"/>
                      </a:lnTo>
                      <a:lnTo>
                        <a:pt x="159" y="50"/>
                      </a:lnTo>
                      <a:lnTo>
                        <a:pt x="159" y="50"/>
                      </a:lnTo>
                      <a:lnTo>
                        <a:pt x="157" y="55"/>
                      </a:lnTo>
                      <a:lnTo>
                        <a:pt x="155" y="58"/>
                      </a:lnTo>
                      <a:lnTo>
                        <a:pt x="149" y="63"/>
                      </a:lnTo>
                      <a:lnTo>
                        <a:pt x="140" y="68"/>
                      </a:lnTo>
                      <a:lnTo>
                        <a:pt x="127" y="72"/>
                      </a:lnTo>
                      <a:lnTo>
                        <a:pt x="110" y="75"/>
                      </a:lnTo>
                      <a:lnTo>
                        <a:pt x="87" y="76"/>
                      </a:lnTo>
                      <a:lnTo>
                        <a:pt x="73" y="76"/>
                      </a:lnTo>
                      <a:lnTo>
                        <a:pt x="73" y="76"/>
                      </a:lnTo>
                      <a:lnTo>
                        <a:pt x="49" y="75"/>
                      </a:lnTo>
                      <a:lnTo>
                        <a:pt x="31" y="72"/>
                      </a:lnTo>
                      <a:lnTo>
                        <a:pt x="18" y="68"/>
                      </a:lnTo>
                      <a:lnTo>
                        <a:pt x="10" y="63"/>
                      </a:lnTo>
                      <a:lnTo>
                        <a:pt x="5" y="58"/>
                      </a:lnTo>
                      <a:lnTo>
                        <a:pt x="1" y="55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6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368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10" name="Freeform 732"/>
                <p:cNvSpPr>
                  <a:spLocks/>
                </p:cNvSpPr>
                <p:nvPr/>
              </p:nvSpPr>
              <p:spPr bwMode="auto">
                <a:xfrm>
                  <a:off x="13497740" y="8041792"/>
                  <a:ext cx="252412" cy="98425"/>
                </a:xfrm>
                <a:custGeom>
                  <a:avLst/>
                  <a:gdLst>
                    <a:gd name="T0" fmla="*/ 159 w 159"/>
                    <a:gd name="T1" fmla="*/ 62 h 62"/>
                    <a:gd name="T2" fmla="*/ 159 w 159"/>
                    <a:gd name="T3" fmla="*/ 62 h 62"/>
                    <a:gd name="T4" fmla="*/ 83 w 159"/>
                    <a:gd name="T5" fmla="*/ 62 h 62"/>
                    <a:gd name="T6" fmla="*/ 76 w 159"/>
                    <a:gd name="T7" fmla="*/ 62 h 62"/>
                    <a:gd name="T8" fmla="*/ 76 w 159"/>
                    <a:gd name="T9" fmla="*/ 62 h 62"/>
                    <a:gd name="T10" fmla="*/ 0 w 159"/>
                    <a:gd name="T11" fmla="*/ 62 h 62"/>
                    <a:gd name="T12" fmla="*/ 0 w 159"/>
                    <a:gd name="T13" fmla="*/ 62 h 62"/>
                    <a:gd name="T14" fmla="*/ 0 w 159"/>
                    <a:gd name="T15" fmla="*/ 51 h 62"/>
                    <a:gd name="T16" fmla="*/ 0 w 159"/>
                    <a:gd name="T17" fmla="*/ 51 h 62"/>
                    <a:gd name="T18" fmla="*/ 1 w 159"/>
                    <a:gd name="T19" fmla="*/ 42 h 62"/>
                    <a:gd name="T20" fmla="*/ 4 w 159"/>
                    <a:gd name="T21" fmla="*/ 32 h 62"/>
                    <a:gd name="T22" fmla="*/ 8 w 159"/>
                    <a:gd name="T23" fmla="*/ 24 h 62"/>
                    <a:gd name="T24" fmla="*/ 14 w 159"/>
                    <a:gd name="T25" fmla="*/ 18 h 62"/>
                    <a:gd name="T26" fmla="*/ 20 w 159"/>
                    <a:gd name="T27" fmla="*/ 12 h 62"/>
                    <a:gd name="T28" fmla="*/ 29 w 159"/>
                    <a:gd name="T29" fmla="*/ 7 h 62"/>
                    <a:gd name="T30" fmla="*/ 36 w 159"/>
                    <a:gd name="T31" fmla="*/ 2 h 62"/>
                    <a:gd name="T32" fmla="*/ 43 w 159"/>
                    <a:gd name="T33" fmla="*/ 0 h 62"/>
                    <a:gd name="T34" fmla="*/ 67 w 159"/>
                    <a:gd name="T35" fmla="*/ 0 h 62"/>
                    <a:gd name="T36" fmla="*/ 80 w 159"/>
                    <a:gd name="T37" fmla="*/ 5 h 62"/>
                    <a:gd name="T38" fmla="*/ 93 w 159"/>
                    <a:gd name="T39" fmla="*/ 0 h 62"/>
                    <a:gd name="T40" fmla="*/ 115 w 159"/>
                    <a:gd name="T41" fmla="*/ 0 h 62"/>
                    <a:gd name="T42" fmla="*/ 115 w 159"/>
                    <a:gd name="T43" fmla="*/ 0 h 62"/>
                    <a:gd name="T44" fmla="*/ 124 w 159"/>
                    <a:gd name="T45" fmla="*/ 2 h 62"/>
                    <a:gd name="T46" fmla="*/ 131 w 159"/>
                    <a:gd name="T47" fmla="*/ 7 h 62"/>
                    <a:gd name="T48" fmla="*/ 138 w 159"/>
                    <a:gd name="T49" fmla="*/ 12 h 62"/>
                    <a:gd name="T50" fmla="*/ 145 w 159"/>
                    <a:gd name="T51" fmla="*/ 18 h 62"/>
                    <a:gd name="T52" fmla="*/ 150 w 159"/>
                    <a:gd name="T53" fmla="*/ 24 h 62"/>
                    <a:gd name="T54" fmla="*/ 155 w 159"/>
                    <a:gd name="T55" fmla="*/ 32 h 62"/>
                    <a:gd name="T56" fmla="*/ 158 w 159"/>
                    <a:gd name="T57" fmla="*/ 42 h 62"/>
                    <a:gd name="T58" fmla="*/ 159 w 159"/>
                    <a:gd name="T59" fmla="*/ 51 h 62"/>
                    <a:gd name="T60" fmla="*/ 159 w 159"/>
                    <a:gd name="T61" fmla="*/ 51 h 62"/>
                    <a:gd name="T62" fmla="*/ 159 w 159"/>
                    <a:gd name="T63" fmla="*/ 62 h 62"/>
                    <a:gd name="T64" fmla="*/ 159 w 159"/>
                    <a:gd name="T6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9" h="62">
                      <a:moveTo>
                        <a:pt x="159" y="62"/>
                      </a:moveTo>
                      <a:lnTo>
                        <a:pt x="159" y="62"/>
                      </a:lnTo>
                      <a:lnTo>
                        <a:pt x="83" y="62"/>
                      </a:lnTo>
                      <a:lnTo>
                        <a:pt x="76" y="62"/>
                      </a:lnTo>
                      <a:lnTo>
                        <a:pt x="76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" y="42"/>
                      </a:lnTo>
                      <a:lnTo>
                        <a:pt x="4" y="32"/>
                      </a:lnTo>
                      <a:lnTo>
                        <a:pt x="8" y="24"/>
                      </a:lnTo>
                      <a:lnTo>
                        <a:pt x="14" y="18"/>
                      </a:lnTo>
                      <a:lnTo>
                        <a:pt x="20" y="12"/>
                      </a:lnTo>
                      <a:lnTo>
                        <a:pt x="29" y="7"/>
                      </a:lnTo>
                      <a:lnTo>
                        <a:pt x="36" y="2"/>
                      </a:lnTo>
                      <a:lnTo>
                        <a:pt x="43" y="0"/>
                      </a:lnTo>
                      <a:lnTo>
                        <a:pt x="67" y="0"/>
                      </a:lnTo>
                      <a:lnTo>
                        <a:pt x="80" y="5"/>
                      </a:lnTo>
                      <a:lnTo>
                        <a:pt x="93" y="0"/>
                      </a:lnTo>
                      <a:lnTo>
                        <a:pt x="115" y="0"/>
                      </a:lnTo>
                      <a:lnTo>
                        <a:pt x="115" y="0"/>
                      </a:lnTo>
                      <a:lnTo>
                        <a:pt x="124" y="2"/>
                      </a:lnTo>
                      <a:lnTo>
                        <a:pt x="131" y="7"/>
                      </a:lnTo>
                      <a:lnTo>
                        <a:pt x="138" y="12"/>
                      </a:lnTo>
                      <a:lnTo>
                        <a:pt x="145" y="18"/>
                      </a:lnTo>
                      <a:lnTo>
                        <a:pt x="150" y="24"/>
                      </a:lnTo>
                      <a:lnTo>
                        <a:pt x="155" y="32"/>
                      </a:lnTo>
                      <a:lnTo>
                        <a:pt x="158" y="42"/>
                      </a:lnTo>
                      <a:lnTo>
                        <a:pt x="159" y="51"/>
                      </a:lnTo>
                      <a:lnTo>
                        <a:pt x="159" y="51"/>
                      </a:lnTo>
                      <a:lnTo>
                        <a:pt x="159" y="62"/>
                      </a:lnTo>
                      <a:lnTo>
                        <a:pt x="159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368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11" name="Freeform 733"/>
                <p:cNvSpPr>
                  <a:spLocks/>
                </p:cNvSpPr>
                <p:nvPr/>
              </p:nvSpPr>
              <p:spPr bwMode="auto">
                <a:xfrm>
                  <a:off x="13566002" y="8033855"/>
                  <a:ext cx="38100" cy="7938"/>
                </a:xfrm>
                <a:custGeom>
                  <a:avLst/>
                  <a:gdLst>
                    <a:gd name="T0" fmla="*/ 24 w 24"/>
                    <a:gd name="T1" fmla="*/ 5 h 5"/>
                    <a:gd name="T2" fmla="*/ 0 w 24"/>
                    <a:gd name="T3" fmla="*/ 5 h 5"/>
                    <a:gd name="T4" fmla="*/ 0 w 24"/>
                    <a:gd name="T5" fmla="*/ 5 h 5"/>
                    <a:gd name="T6" fmla="*/ 13 w 24"/>
                    <a:gd name="T7" fmla="*/ 0 h 5"/>
                    <a:gd name="T8" fmla="*/ 24 w 24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5">
                      <a:moveTo>
                        <a:pt x="24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3" y="0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368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12" name="Freeform 734"/>
                <p:cNvSpPr>
                  <a:spLocks/>
                </p:cNvSpPr>
                <p:nvPr/>
              </p:nvSpPr>
              <p:spPr bwMode="auto">
                <a:xfrm>
                  <a:off x="13596165" y="8011630"/>
                  <a:ext cx="52387" cy="3175"/>
                </a:xfrm>
                <a:custGeom>
                  <a:avLst/>
                  <a:gdLst>
                    <a:gd name="T0" fmla="*/ 26 w 33"/>
                    <a:gd name="T1" fmla="*/ 0 h 2"/>
                    <a:gd name="T2" fmla="*/ 26 w 33"/>
                    <a:gd name="T3" fmla="*/ 0 h 2"/>
                    <a:gd name="T4" fmla="*/ 33 w 33"/>
                    <a:gd name="T5" fmla="*/ 1 h 2"/>
                    <a:gd name="T6" fmla="*/ 33 w 33"/>
                    <a:gd name="T7" fmla="*/ 1 h 2"/>
                    <a:gd name="T8" fmla="*/ 32 w 33"/>
                    <a:gd name="T9" fmla="*/ 2 h 2"/>
                    <a:gd name="T10" fmla="*/ 0 w 33"/>
                    <a:gd name="T11" fmla="*/ 2 h 2"/>
                    <a:gd name="T12" fmla="*/ 0 w 33"/>
                    <a:gd name="T13" fmla="*/ 2 h 2"/>
                    <a:gd name="T14" fmla="*/ 0 w 33"/>
                    <a:gd name="T15" fmla="*/ 2 h 2"/>
                    <a:gd name="T16" fmla="*/ 0 w 33"/>
                    <a:gd name="T17" fmla="*/ 2 h 2"/>
                    <a:gd name="T18" fmla="*/ 9 w 33"/>
                    <a:gd name="T19" fmla="*/ 0 h 2"/>
                    <a:gd name="T20" fmla="*/ 26 w 33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2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368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13" name="Freeform 735"/>
                <p:cNvSpPr>
                  <a:spLocks/>
                </p:cNvSpPr>
                <p:nvPr/>
              </p:nvSpPr>
              <p:spPr bwMode="auto">
                <a:xfrm>
                  <a:off x="13415190" y="8041792"/>
                  <a:ext cx="111125" cy="98425"/>
                </a:xfrm>
                <a:custGeom>
                  <a:avLst/>
                  <a:gdLst>
                    <a:gd name="T0" fmla="*/ 25 w 70"/>
                    <a:gd name="T1" fmla="*/ 0 h 62"/>
                    <a:gd name="T2" fmla="*/ 70 w 70"/>
                    <a:gd name="T3" fmla="*/ 0 h 62"/>
                    <a:gd name="T4" fmla="*/ 70 w 70"/>
                    <a:gd name="T5" fmla="*/ 0 h 62"/>
                    <a:gd name="T6" fmla="*/ 58 w 70"/>
                    <a:gd name="T7" fmla="*/ 8 h 62"/>
                    <a:gd name="T8" fmla="*/ 53 w 70"/>
                    <a:gd name="T9" fmla="*/ 13 h 62"/>
                    <a:gd name="T10" fmla="*/ 49 w 70"/>
                    <a:gd name="T11" fmla="*/ 19 h 62"/>
                    <a:gd name="T12" fmla="*/ 45 w 70"/>
                    <a:gd name="T13" fmla="*/ 26 h 62"/>
                    <a:gd name="T14" fmla="*/ 43 w 70"/>
                    <a:gd name="T15" fmla="*/ 33 h 62"/>
                    <a:gd name="T16" fmla="*/ 40 w 70"/>
                    <a:gd name="T17" fmla="*/ 41 h 62"/>
                    <a:gd name="T18" fmla="*/ 40 w 70"/>
                    <a:gd name="T19" fmla="*/ 50 h 62"/>
                    <a:gd name="T20" fmla="*/ 40 w 70"/>
                    <a:gd name="T21" fmla="*/ 50 h 62"/>
                    <a:gd name="T22" fmla="*/ 40 w 70"/>
                    <a:gd name="T23" fmla="*/ 62 h 62"/>
                    <a:gd name="T24" fmla="*/ 40 w 70"/>
                    <a:gd name="T25" fmla="*/ 62 h 62"/>
                    <a:gd name="T26" fmla="*/ 14 w 70"/>
                    <a:gd name="T27" fmla="*/ 62 h 62"/>
                    <a:gd name="T28" fmla="*/ 14 w 70"/>
                    <a:gd name="T29" fmla="*/ 62 h 62"/>
                    <a:gd name="T30" fmla="*/ 8 w 70"/>
                    <a:gd name="T31" fmla="*/ 61 h 62"/>
                    <a:gd name="T32" fmla="*/ 3 w 70"/>
                    <a:gd name="T33" fmla="*/ 57 h 62"/>
                    <a:gd name="T34" fmla="*/ 1 w 70"/>
                    <a:gd name="T35" fmla="*/ 54 h 62"/>
                    <a:gd name="T36" fmla="*/ 0 w 70"/>
                    <a:gd name="T37" fmla="*/ 49 h 62"/>
                    <a:gd name="T38" fmla="*/ 1 w 70"/>
                    <a:gd name="T39" fmla="*/ 41 h 62"/>
                    <a:gd name="T40" fmla="*/ 1 w 70"/>
                    <a:gd name="T41" fmla="*/ 36 h 62"/>
                    <a:gd name="T42" fmla="*/ 25 w 70"/>
                    <a:gd name="T4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0" h="62">
                      <a:moveTo>
                        <a:pt x="25" y="0"/>
                      </a:move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8" y="8"/>
                      </a:lnTo>
                      <a:lnTo>
                        <a:pt x="53" y="13"/>
                      </a:lnTo>
                      <a:lnTo>
                        <a:pt x="49" y="19"/>
                      </a:lnTo>
                      <a:lnTo>
                        <a:pt x="45" y="26"/>
                      </a:lnTo>
                      <a:lnTo>
                        <a:pt x="43" y="33"/>
                      </a:lnTo>
                      <a:lnTo>
                        <a:pt x="40" y="41"/>
                      </a:lnTo>
                      <a:lnTo>
                        <a:pt x="40" y="50"/>
                      </a:lnTo>
                      <a:lnTo>
                        <a:pt x="40" y="50"/>
                      </a:lnTo>
                      <a:lnTo>
                        <a:pt x="40" y="62"/>
                      </a:lnTo>
                      <a:lnTo>
                        <a:pt x="40" y="62"/>
                      </a:lnTo>
                      <a:lnTo>
                        <a:pt x="14" y="62"/>
                      </a:lnTo>
                      <a:lnTo>
                        <a:pt x="14" y="62"/>
                      </a:lnTo>
                      <a:lnTo>
                        <a:pt x="8" y="61"/>
                      </a:lnTo>
                      <a:lnTo>
                        <a:pt x="3" y="57"/>
                      </a:lnTo>
                      <a:lnTo>
                        <a:pt x="1" y="54"/>
                      </a:lnTo>
                      <a:lnTo>
                        <a:pt x="0" y="49"/>
                      </a:lnTo>
                      <a:lnTo>
                        <a:pt x="1" y="41"/>
                      </a:lnTo>
                      <a:lnTo>
                        <a:pt x="1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368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14" name="Freeform 736"/>
                <p:cNvSpPr>
                  <a:spLocks/>
                </p:cNvSpPr>
                <p:nvPr/>
              </p:nvSpPr>
              <p:spPr bwMode="auto">
                <a:xfrm>
                  <a:off x="13458052" y="7794142"/>
                  <a:ext cx="331787" cy="238125"/>
                </a:xfrm>
                <a:custGeom>
                  <a:avLst/>
                  <a:gdLst>
                    <a:gd name="T0" fmla="*/ 32 w 209"/>
                    <a:gd name="T1" fmla="*/ 12 h 150"/>
                    <a:gd name="T2" fmla="*/ 29 w 209"/>
                    <a:gd name="T3" fmla="*/ 12 h 150"/>
                    <a:gd name="T4" fmla="*/ 19 w 209"/>
                    <a:gd name="T5" fmla="*/ 17 h 150"/>
                    <a:gd name="T6" fmla="*/ 14 w 209"/>
                    <a:gd name="T7" fmla="*/ 27 h 150"/>
                    <a:gd name="T8" fmla="*/ 14 w 209"/>
                    <a:gd name="T9" fmla="*/ 120 h 150"/>
                    <a:gd name="T10" fmla="*/ 14 w 209"/>
                    <a:gd name="T11" fmla="*/ 124 h 150"/>
                    <a:gd name="T12" fmla="*/ 19 w 209"/>
                    <a:gd name="T13" fmla="*/ 134 h 150"/>
                    <a:gd name="T14" fmla="*/ 29 w 209"/>
                    <a:gd name="T15" fmla="*/ 139 h 150"/>
                    <a:gd name="T16" fmla="*/ 72 w 209"/>
                    <a:gd name="T17" fmla="*/ 139 h 150"/>
                    <a:gd name="T18" fmla="*/ 74 w 209"/>
                    <a:gd name="T19" fmla="*/ 142 h 150"/>
                    <a:gd name="T20" fmla="*/ 64 w 209"/>
                    <a:gd name="T21" fmla="*/ 145 h 150"/>
                    <a:gd name="T22" fmla="*/ 52 w 209"/>
                    <a:gd name="T23" fmla="*/ 150 h 150"/>
                    <a:gd name="T24" fmla="*/ 22 w 209"/>
                    <a:gd name="T25" fmla="*/ 150 h 150"/>
                    <a:gd name="T26" fmla="*/ 13 w 209"/>
                    <a:gd name="T27" fmla="*/ 149 h 150"/>
                    <a:gd name="T28" fmla="*/ 6 w 209"/>
                    <a:gd name="T29" fmla="*/ 144 h 150"/>
                    <a:gd name="T30" fmla="*/ 1 w 209"/>
                    <a:gd name="T31" fmla="*/ 137 h 150"/>
                    <a:gd name="T32" fmla="*/ 0 w 209"/>
                    <a:gd name="T33" fmla="*/ 129 h 150"/>
                    <a:gd name="T34" fmla="*/ 0 w 209"/>
                    <a:gd name="T35" fmla="*/ 23 h 150"/>
                    <a:gd name="T36" fmla="*/ 1 w 209"/>
                    <a:gd name="T37" fmla="*/ 15 h 150"/>
                    <a:gd name="T38" fmla="*/ 6 w 209"/>
                    <a:gd name="T39" fmla="*/ 7 h 150"/>
                    <a:gd name="T40" fmla="*/ 13 w 209"/>
                    <a:gd name="T41" fmla="*/ 3 h 150"/>
                    <a:gd name="T42" fmla="*/ 22 w 209"/>
                    <a:gd name="T43" fmla="*/ 0 h 150"/>
                    <a:gd name="T44" fmla="*/ 187 w 209"/>
                    <a:gd name="T45" fmla="*/ 0 h 150"/>
                    <a:gd name="T46" fmla="*/ 195 w 209"/>
                    <a:gd name="T47" fmla="*/ 3 h 150"/>
                    <a:gd name="T48" fmla="*/ 202 w 209"/>
                    <a:gd name="T49" fmla="*/ 7 h 150"/>
                    <a:gd name="T50" fmla="*/ 207 w 209"/>
                    <a:gd name="T51" fmla="*/ 15 h 150"/>
                    <a:gd name="T52" fmla="*/ 209 w 209"/>
                    <a:gd name="T53" fmla="*/ 23 h 150"/>
                    <a:gd name="T54" fmla="*/ 209 w 209"/>
                    <a:gd name="T55" fmla="*/ 129 h 150"/>
                    <a:gd name="T56" fmla="*/ 207 w 209"/>
                    <a:gd name="T57" fmla="*/ 137 h 150"/>
                    <a:gd name="T58" fmla="*/ 202 w 209"/>
                    <a:gd name="T59" fmla="*/ 144 h 150"/>
                    <a:gd name="T60" fmla="*/ 195 w 209"/>
                    <a:gd name="T61" fmla="*/ 149 h 150"/>
                    <a:gd name="T62" fmla="*/ 187 w 209"/>
                    <a:gd name="T63" fmla="*/ 150 h 150"/>
                    <a:gd name="T64" fmla="*/ 156 w 209"/>
                    <a:gd name="T65" fmla="*/ 150 h 150"/>
                    <a:gd name="T66" fmla="*/ 133 w 209"/>
                    <a:gd name="T67" fmla="*/ 142 h 150"/>
                    <a:gd name="T68" fmla="*/ 136 w 209"/>
                    <a:gd name="T69" fmla="*/ 139 h 150"/>
                    <a:gd name="T70" fmla="*/ 176 w 209"/>
                    <a:gd name="T71" fmla="*/ 139 h 150"/>
                    <a:gd name="T72" fmla="*/ 183 w 209"/>
                    <a:gd name="T73" fmla="*/ 138 h 150"/>
                    <a:gd name="T74" fmla="*/ 194 w 209"/>
                    <a:gd name="T75" fmla="*/ 128 h 150"/>
                    <a:gd name="T76" fmla="*/ 195 w 209"/>
                    <a:gd name="T77" fmla="*/ 120 h 150"/>
                    <a:gd name="T78" fmla="*/ 195 w 209"/>
                    <a:gd name="T79" fmla="*/ 30 h 150"/>
                    <a:gd name="T80" fmla="*/ 194 w 209"/>
                    <a:gd name="T81" fmla="*/ 23 h 150"/>
                    <a:gd name="T82" fmla="*/ 183 w 209"/>
                    <a:gd name="T83" fmla="*/ 13 h 150"/>
                    <a:gd name="T84" fmla="*/ 176 w 209"/>
                    <a:gd name="T85" fmla="*/ 12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9" h="150">
                      <a:moveTo>
                        <a:pt x="176" y="12"/>
                      </a:moveTo>
                      <a:lnTo>
                        <a:pt x="32" y="12"/>
                      </a:lnTo>
                      <a:lnTo>
                        <a:pt x="32" y="12"/>
                      </a:lnTo>
                      <a:lnTo>
                        <a:pt x="29" y="12"/>
                      </a:lnTo>
                      <a:lnTo>
                        <a:pt x="25" y="13"/>
                      </a:lnTo>
                      <a:lnTo>
                        <a:pt x="19" y="17"/>
                      </a:lnTo>
                      <a:lnTo>
                        <a:pt x="16" y="23"/>
                      </a:lnTo>
                      <a:lnTo>
                        <a:pt x="14" y="27"/>
                      </a:lnTo>
                      <a:lnTo>
                        <a:pt x="14" y="30"/>
                      </a:lnTo>
                      <a:lnTo>
                        <a:pt x="14" y="120"/>
                      </a:lnTo>
                      <a:lnTo>
                        <a:pt x="14" y="120"/>
                      </a:lnTo>
                      <a:lnTo>
                        <a:pt x="14" y="124"/>
                      </a:lnTo>
                      <a:lnTo>
                        <a:pt x="16" y="128"/>
                      </a:lnTo>
                      <a:lnTo>
                        <a:pt x="19" y="134"/>
                      </a:lnTo>
                      <a:lnTo>
                        <a:pt x="25" y="138"/>
                      </a:lnTo>
                      <a:lnTo>
                        <a:pt x="29" y="139"/>
                      </a:lnTo>
                      <a:lnTo>
                        <a:pt x="32" y="139"/>
                      </a:lnTo>
                      <a:lnTo>
                        <a:pt x="72" y="139"/>
                      </a:lnTo>
                      <a:lnTo>
                        <a:pt x="72" y="139"/>
                      </a:lnTo>
                      <a:lnTo>
                        <a:pt x="74" y="142"/>
                      </a:lnTo>
                      <a:lnTo>
                        <a:pt x="74" y="142"/>
                      </a:lnTo>
                      <a:lnTo>
                        <a:pt x="64" y="145"/>
                      </a:lnTo>
                      <a:lnTo>
                        <a:pt x="64" y="145"/>
                      </a:lnTo>
                      <a:lnTo>
                        <a:pt x="52" y="150"/>
                      </a:lnTo>
                      <a:lnTo>
                        <a:pt x="22" y="150"/>
                      </a:lnTo>
                      <a:lnTo>
                        <a:pt x="22" y="150"/>
                      </a:lnTo>
                      <a:lnTo>
                        <a:pt x="17" y="150"/>
                      </a:lnTo>
                      <a:lnTo>
                        <a:pt x="13" y="149"/>
                      </a:lnTo>
                      <a:lnTo>
                        <a:pt x="10" y="147"/>
                      </a:lnTo>
                      <a:lnTo>
                        <a:pt x="6" y="144"/>
                      </a:lnTo>
                      <a:lnTo>
                        <a:pt x="4" y="141"/>
                      </a:lnTo>
                      <a:lnTo>
                        <a:pt x="1" y="137"/>
                      </a:lnTo>
                      <a:lnTo>
                        <a:pt x="0" y="132"/>
                      </a:lnTo>
                      <a:lnTo>
                        <a:pt x="0" y="129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4" y="10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187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5" y="3"/>
                      </a:lnTo>
                      <a:lnTo>
                        <a:pt x="200" y="5"/>
                      </a:lnTo>
                      <a:lnTo>
                        <a:pt x="202" y="7"/>
                      </a:lnTo>
                      <a:lnTo>
                        <a:pt x="205" y="10"/>
                      </a:lnTo>
                      <a:lnTo>
                        <a:pt x="207" y="15"/>
                      </a:lnTo>
                      <a:lnTo>
                        <a:pt x="208" y="18"/>
                      </a:lnTo>
                      <a:lnTo>
                        <a:pt x="209" y="23"/>
                      </a:lnTo>
                      <a:lnTo>
                        <a:pt x="209" y="129"/>
                      </a:lnTo>
                      <a:lnTo>
                        <a:pt x="209" y="129"/>
                      </a:lnTo>
                      <a:lnTo>
                        <a:pt x="208" y="132"/>
                      </a:lnTo>
                      <a:lnTo>
                        <a:pt x="207" y="137"/>
                      </a:lnTo>
                      <a:lnTo>
                        <a:pt x="205" y="141"/>
                      </a:lnTo>
                      <a:lnTo>
                        <a:pt x="202" y="144"/>
                      </a:lnTo>
                      <a:lnTo>
                        <a:pt x="200" y="147"/>
                      </a:lnTo>
                      <a:lnTo>
                        <a:pt x="195" y="149"/>
                      </a:lnTo>
                      <a:lnTo>
                        <a:pt x="192" y="150"/>
                      </a:lnTo>
                      <a:lnTo>
                        <a:pt x="187" y="150"/>
                      </a:lnTo>
                      <a:lnTo>
                        <a:pt x="156" y="150"/>
                      </a:lnTo>
                      <a:lnTo>
                        <a:pt x="156" y="150"/>
                      </a:lnTo>
                      <a:lnTo>
                        <a:pt x="144" y="145"/>
                      </a:lnTo>
                      <a:lnTo>
                        <a:pt x="133" y="142"/>
                      </a:lnTo>
                      <a:lnTo>
                        <a:pt x="133" y="142"/>
                      </a:lnTo>
                      <a:lnTo>
                        <a:pt x="136" y="139"/>
                      </a:lnTo>
                      <a:lnTo>
                        <a:pt x="176" y="139"/>
                      </a:lnTo>
                      <a:lnTo>
                        <a:pt x="176" y="139"/>
                      </a:lnTo>
                      <a:lnTo>
                        <a:pt x="180" y="139"/>
                      </a:lnTo>
                      <a:lnTo>
                        <a:pt x="183" y="138"/>
                      </a:lnTo>
                      <a:lnTo>
                        <a:pt x="189" y="134"/>
                      </a:lnTo>
                      <a:lnTo>
                        <a:pt x="194" y="128"/>
                      </a:lnTo>
                      <a:lnTo>
                        <a:pt x="195" y="124"/>
                      </a:lnTo>
                      <a:lnTo>
                        <a:pt x="195" y="120"/>
                      </a:lnTo>
                      <a:lnTo>
                        <a:pt x="195" y="30"/>
                      </a:lnTo>
                      <a:lnTo>
                        <a:pt x="195" y="30"/>
                      </a:lnTo>
                      <a:lnTo>
                        <a:pt x="195" y="27"/>
                      </a:lnTo>
                      <a:lnTo>
                        <a:pt x="194" y="23"/>
                      </a:lnTo>
                      <a:lnTo>
                        <a:pt x="189" y="17"/>
                      </a:lnTo>
                      <a:lnTo>
                        <a:pt x="183" y="13"/>
                      </a:lnTo>
                      <a:lnTo>
                        <a:pt x="180" y="12"/>
                      </a:lnTo>
                      <a:lnTo>
                        <a:pt x="176" y="12"/>
                      </a:lnTo>
                      <a:lnTo>
                        <a:pt x="17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368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</p:grpSp>
        <p:sp>
          <p:nvSpPr>
            <p:cNvPr id="102" name="Rectangle 101"/>
            <p:cNvSpPr/>
            <p:nvPr/>
          </p:nvSpPr>
          <p:spPr>
            <a:xfrm>
              <a:off x="364779" y="3031233"/>
              <a:ext cx="1132310" cy="61561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Filers access the iFSAH Platform</a:t>
              </a:r>
            </a:p>
          </p:txBody>
        </p:sp>
      </p:grpSp>
      <p:cxnSp>
        <p:nvCxnSpPr>
          <p:cNvPr id="115" name="Straight Arrow Connector 114"/>
          <p:cNvCxnSpPr>
            <a:endCxn id="182" idx="2"/>
          </p:cNvCxnSpPr>
          <p:nvPr/>
        </p:nvCxnSpPr>
        <p:spPr>
          <a:xfrm>
            <a:off x="1964683" y="2018489"/>
            <a:ext cx="753480" cy="4896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sp>
        <p:nvSpPr>
          <p:cNvPr id="116" name="Rectangle 115"/>
          <p:cNvSpPr/>
          <p:nvPr/>
        </p:nvSpPr>
        <p:spPr>
          <a:xfrm>
            <a:off x="5040666" y="5566446"/>
            <a:ext cx="2042955" cy="2880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CMA Internal Work Flow</a:t>
            </a:r>
          </a:p>
        </p:txBody>
      </p:sp>
      <p:cxnSp>
        <p:nvCxnSpPr>
          <p:cNvPr id="117" name="Straight Arrow Connector 116"/>
          <p:cNvCxnSpPr>
            <a:stCxn id="138" idx="4"/>
            <a:endCxn id="142" idx="0"/>
          </p:cNvCxnSpPr>
          <p:nvPr/>
        </p:nvCxnSpPr>
        <p:spPr>
          <a:xfrm flipH="1">
            <a:off x="9132981" y="2322668"/>
            <a:ext cx="2421" cy="356211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sp>
        <p:nvSpPr>
          <p:cNvPr id="118" name="Rectangle 117"/>
          <p:cNvSpPr/>
          <p:nvPr/>
        </p:nvSpPr>
        <p:spPr>
          <a:xfrm>
            <a:off x="3096074" y="3690523"/>
            <a:ext cx="1440160" cy="6005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Instant Dissemination of Information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718815" y="1192106"/>
            <a:ext cx="2632272" cy="1613946"/>
            <a:chOff x="2875832" y="1079051"/>
            <a:chExt cx="2632272" cy="1728286"/>
          </a:xfrm>
        </p:grpSpPr>
        <p:sp>
          <p:nvSpPr>
            <p:cNvPr id="120" name="Rounded Rectangle 119"/>
            <p:cNvSpPr/>
            <p:nvPr/>
          </p:nvSpPr>
          <p:spPr>
            <a:xfrm>
              <a:off x="2875832" y="1079051"/>
              <a:ext cx="2632272" cy="1653434"/>
            </a:xfrm>
            <a:prstGeom prst="round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131997" y="1472363"/>
              <a:ext cx="905555" cy="1292932"/>
              <a:chOff x="1054631" y="4607773"/>
              <a:chExt cx="905555" cy="1292935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1054631" y="5331400"/>
                <a:ext cx="905555" cy="56930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Form </a:t>
                </a:r>
                <a:r>
                  <a:rPr kumimoji="0" lang="en-GB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Based Filing</a:t>
                </a: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1121461" y="4607773"/>
                <a:ext cx="731520" cy="731521"/>
                <a:chOff x="311352" y="4950249"/>
                <a:chExt cx="731520" cy="73152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311352" y="4950249"/>
                  <a:ext cx="731520" cy="731521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00206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0" name="Group 129"/>
                <p:cNvGrpSpPr/>
                <p:nvPr/>
              </p:nvGrpSpPr>
              <p:grpSpPr>
                <a:xfrm>
                  <a:off x="469515" y="5111898"/>
                  <a:ext cx="415195" cy="408212"/>
                  <a:chOff x="2166624" y="9793702"/>
                  <a:chExt cx="471488" cy="463558"/>
                </a:xfrm>
                <a:solidFill>
                  <a:srgbClr val="1F497D"/>
                </a:solidFill>
              </p:grpSpPr>
              <p:sp>
                <p:nvSpPr>
                  <p:cNvPr id="131" name="Freeform 364"/>
                  <p:cNvSpPr>
                    <a:spLocks noEditPoints="1"/>
                  </p:cNvSpPr>
                  <p:nvPr/>
                </p:nvSpPr>
                <p:spPr bwMode="auto">
                  <a:xfrm>
                    <a:off x="2209487" y="9847684"/>
                    <a:ext cx="384175" cy="222251"/>
                  </a:xfrm>
                  <a:custGeom>
                    <a:avLst/>
                    <a:gdLst>
                      <a:gd name="T0" fmla="*/ 234 w 242"/>
                      <a:gd name="T1" fmla="*/ 133 h 140"/>
                      <a:gd name="T2" fmla="*/ 235 w 242"/>
                      <a:gd name="T3" fmla="*/ 99 h 140"/>
                      <a:gd name="T4" fmla="*/ 187 w 242"/>
                      <a:gd name="T5" fmla="*/ 96 h 140"/>
                      <a:gd name="T6" fmla="*/ 185 w 242"/>
                      <a:gd name="T7" fmla="*/ 99 h 140"/>
                      <a:gd name="T8" fmla="*/ 185 w 242"/>
                      <a:gd name="T9" fmla="*/ 133 h 140"/>
                      <a:gd name="T10" fmla="*/ 55 w 242"/>
                      <a:gd name="T11" fmla="*/ 135 h 140"/>
                      <a:gd name="T12" fmla="*/ 58 w 242"/>
                      <a:gd name="T13" fmla="*/ 131 h 140"/>
                      <a:gd name="T14" fmla="*/ 57 w 242"/>
                      <a:gd name="T15" fmla="*/ 96 h 140"/>
                      <a:gd name="T16" fmla="*/ 10 w 242"/>
                      <a:gd name="T17" fmla="*/ 96 h 140"/>
                      <a:gd name="T18" fmla="*/ 7 w 242"/>
                      <a:gd name="T19" fmla="*/ 131 h 140"/>
                      <a:gd name="T20" fmla="*/ 10 w 242"/>
                      <a:gd name="T21" fmla="*/ 135 h 140"/>
                      <a:gd name="T22" fmla="*/ 98 w 242"/>
                      <a:gd name="T23" fmla="*/ 7 h 140"/>
                      <a:gd name="T24" fmla="*/ 95 w 242"/>
                      <a:gd name="T25" fmla="*/ 10 h 140"/>
                      <a:gd name="T26" fmla="*/ 95 w 242"/>
                      <a:gd name="T27" fmla="*/ 45 h 140"/>
                      <a:gd name="T28" fmla="*/ 143 w 242"/>
                      <a:gd name="T29" fmla="*/ 45 h 140"/>
                      <a:gd name="T30" fmla="*/ 146 w 242"/>
                      <a:gd name="T31" fmla="*/ 10 h 140"/>
                      <a:gd name="T32" fmla="*/ 143 w 242"/>
                      <a:gd name="T33" fmla="*/ 7 h 140"/>
                      <a:gd name="T34" fmla="*/ 98 w 242"/>
                      <a:gd name="T35" fmla="*/ 96 h 140"/>
                      <a:gd name="T36" fmla="*/ 95 w 242"/>
                      <a:gd name="T37" fmla="*/ 99 h 140"/>
                      <a:gd name="T38" fmla="*/ 95 w 242"/>
                      <a:gd name="T39" fmla="*/ 133 h 140"/>
                      <a:gd name="T40" fmla="*/ 143 w 242"/>
                      <a:gd name="T41" fmla="*/ 135 h 140"/>
                      <a:gd name="T42" fmla="*/ 146 w 242"/>
                      <a:gd name="T43" fmla="*/ 99 h 140"/>
                      <a:gd name="T44" fmla="*/ 143 w 242"/>
                      <a:gd name="T45" fmla="*/ 96 h 140"/>
                      <a:gd name="T46" fmla="*/ 93 w 242"/>
                      <a:gd name="T47" fmla="*/ 52 h 140"/>
                      <a:gd name="T48" fmla="*/ 88 w 242"/>
                      <a:gd name="T49" fmla="*/ 48 h 140"/>
                      <a:gd name="T50" fmla="*/ 90 w 242"/>
                      <a:gd name="T51" fmla="*/ 1 h 140"/>
                      <a:gd name="T52" fmla="*/ 149 w 242"/>
                      <a:gd name="T53" fmla="*/ 0 h 140"/>
                      <a:gd name="T54" fmla="*/ 153 w 242"/>
                      <a:gd name="T55" fmla="*/ 48 h 140"/>
                      <a:gd name="T56" fmla="*/ 149 w 242"/>
                      <a:gd name="T57" fmla="*/ 52 h 140"/>
                      <a:gd name="T58" fmla="*/ 150 w 242"/>
                      <a:gd name="T59" fmla="*/ 89 h 140"/>
                      <a:gd name="T60" fmla="*/ 153 w 242"/>
                      <a:gd name="T61" fmla="*/ 94 h 140"/>
                      <a:gd name="T62" fmla="*/ 178 w 242"/>
                      <a:gd name="T63" fmla="*/ 94 h 140"/>
                      <a:gd name="T64" fmla="*/ 182 w 242"/>
                      <a:gd name="T65" fmla="*/ 89 h 140"/>
                      <a:gd name="T66" fmla="*/ 241 w 242"/>
                      <a:gd name="T67" fmla="*/ 91 h 140"/>
                      <a:gd name="T68" fmla="*/ 242 w 242"/>
                      <a:gd name="T69" fmla="*/ 136 h 140"/>
                      <a:gd name="T70" fmla="*/ 182 w 242"/>
                      <a:gd name="T71" fmla="*/ 140 h 140"/>
                      <a:gd name="T72" fmla="*/ 178 w 242"/>
                      <a:gd name="T73" fmla="*/ 136 h 140"/>
                      <a:gd name="T74" fmla="*/ 153 w 242"/>
                      <a:gd name="T75" fmla="*/ 136 h 140"/>
                      <a:gd name="T76" fmla="*/ 150 w 242"/>
                      <a:gd name="T77" fmla="*/ 140 h 140"/>
                      <a:gd name="T78" fmla="*/ 90 w 242"/>
                      <a:gd name="T79" fmla="*/ 139 h 140"/>
                      <a:gd name="T80" fmla="*/ 65 w 242"/>
                      <a:gd name="T81" fmla="*/ 118 h 140"/>
                      <a:gd name="T82" fmla="*/ 64 w 242"/>
                      <a:gd name="T83" fmla="*/ 139 h 140"/>
                      <a:gd name="T84" fmla="*/ 5 w 242"/>
                      <a:gd name="T85" fmla="*/ 140 h 140"/>
                      <a:gd name="T86" fmla="*/ 0 w 242"/>
                      <a:gd name="T87" fmla="*/ 94 h 140"/>
                      <a:gd name="T88" fmla="*/ 5 w 242"/>
                      <a:gd name="T89" fmla="*/ 89 h 140"/>
                      <a:gd name="T90" fmla="*/ 64 w 242"/>
                      <a:gd name="T91" fmla="*/ 91 h 140"/>
                      <a:gd name="T92" fmla="*/ 88 w 242"/>
                      <a:gd name="T93" fmla="*/ 111 h 140"/>
                      <a:gd name="T94" fmla="*/ 90 w 242"/>
                      <a:gd name="T95" fmla="*/ 91 h 140"/>
                      <a:gd name="T96" fmla="*/ 117 w 242"/>
                      <a:gd name="T97" fmla="*/ 52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42" h="140">
                        <a:moveTo>
                          <a:pt x="233" y="135"/>
                        </a:moveTo>
                        <a:lnTo>
                          <a:pt x="233" y="135"/>
                        </a:lnTo>
                        <a:lnTo>
                          <a:pt x="234" y="133"/>
                        </a:lnTo>
                        <a:lnTo>
                          <a:pt x="235" y="131"/>
                        </a:lnTo>
                        <a:lnTo>
                          <a:pt x="235" y="99"/>
                        </a:lnTo>
                        <a:lnTo>
                          <a:pt x="235" y="99"/>
                        </a:lnTo>
                        <a:lnTo>
                          <a:pt x="234" y="96"/>
                        </a:lnTo>
                        <a:lnTo>
                          <a:pt x="233" y="96"/>
                        </a:lnTo>
                        <a:lnTo>
                          <a:pt x="187" y="96"/>
                        </a:lnTo>
                        <a:lnTo>
                          <a:pt x="187" y="96"/>
                        </a:lnTo>
                        <a:lnTo>
                          <a:pt x="185" y="96"/>
                        </a:lnTo>
                        <a:lnTo>
                          <a:pt x="185" y="99"/>
                        </a:lnTo>
                        <a:lnTo>
                          <a:pt x="185" y="131"/>
                        </a:lnTo>
                        <a:lnTo>
                          <a:pt x="185" y="131"/>
                        </a:lnTo>
                        <a:lnTo>
                          <a:pt x="185" y="133"/>
                        </a:lnTo>
                        <a:lnTo>
                          <a:pt x="187" y="135"/>
                        </a:lnTo>
                        <a:lnTo>
                          <a:pt x="233" y="135"/>
                        </a:lnTo>
                        <a:close/>
                        <a:moveTo>
                          <a:pt x="55" y="135"/>
                        </a:moveTo>
                        <a:lnTo>
                          <a:pt x="55" y="135"/>
                        </a:lnTo>
                        <a:lnTo>
                          <a:pt x="57" y="133"/>
                        </a:lnTo>
                        <a:lnTo>
                          <a:pt x="58" y="131"/>
                        </a:lnTo>
                        <a:lnTo>
                          <a:pt x="58" y="99"/>
                        </a:lnTo>
                        <a:lnTo>
                          <a:pt x="58" y="99"/>
                        </a:lnTo>
                        <a:lnTo>
                          <a:pt x="57" y="96"/>
                        </a:lnTo>
                        <a:lnTo>
                          <a:pt x="55" y="96"/>
                        </a:lnTo>
                        <a:lnTo>
                          <a:pt x="10" y="96"/>
                        </a:lnTo>
                        <a:lnTo>
                          <a:pt x="10" y="96"/>
                        </a:lnTo>
                        <a:lnTo>
                          <a:pt x="7" y="96"/>
                        </a:lnTo>
                        <a:lnTo>
                          <a:pt x="7" y="99"/>
                        </a:lnTo>
                        <a:lnTo>
                          <a:pt x="7" y="131"/>
                        </a:lnTo>
                        <a:lnTo>
                          <a:pt x="7" y="131"/>
                        </a:lnTo>
                        <a:lnTo>
                          <a:pt x="7" y="133"/>
                        </a:lnTo>
                        <a:lnTo>
                          <a:pt x="10" y="135"/>
                        </a:lnTo>
                        <a:lnTo>
                          <a:pt x="55" y="135"/>
                        </a:lnTo>
                        <a:close/>
                        <a:moveTo>
                          <a:pt x="143" y="7"/>
                        </a:moveTo>
                        <a:lnTo>
                          <a:pt x="98" y="7"/>
                        </a:lnTo>
                        <a:lnTo>
                          <a:pt x="98" y="7"/>
                        </a:lnTo>
                        <a:lnTo>
                          <a:pt x="95" y="8"/>
                        </a:lnTo>
                        <a:lnTo>
                          <a:pt x="95" y="10"/>
                        </a:lnTo>
                        <a:lnTo>
                          <a:pt x="95" y="43"/>
                        </a:lnTo>
                        <a:lnTo>
                          <a:pt x="95" y="43"/>
                        </a:lnTo>
                        <a:lnTo>
                          <a:pt x="95" y="45"/>
                        </a:lnTo>
                        <a:lnTo>
                          <a:pt x="98" y="45"/>
                        </a:lnTo>
                        <a:lnTo>
                          <a:pt x="143" y="45"/>
                        </a:lnTo>
                        <a:lnTo>
                          <a:pt x="143" y="45"/>
                        </a:lnTo>
                        <a:lnTo>
                          <a:pt x="146" y="45"/>
                        </a:lnTo>
                        <a:lnTo>
                          <a:pt x="146" y="43"/>
                        </a:lnTo>
                        <a:lnTo>
                          <a:pt x="146" y="10"/>
                        </a:lnTo>
                        <a:lnTo>
                          <a:pt x="146" y="10"/>
                        </a:lnTo>
                        <a:lnTo>
                          <a:pt x="146" y="8"/>
                        </a:lnTo>
                        <a:lnTo>
                          <a:pt x="143" y="7"/>
                        </a:lnTo>
                        <a:lnTo>
                          <a:pt x="143" y="7"/>
                        </a:lnTo>
                        <a:close/>
                        <a:moveTo>
                          <a:pt x="143" y="96"/>
                        </a:moveTo>
                        <a:lnTo>
                          <a:pt x="98" y="96"/>
                        </a:lnTo>
                        <a:lnTo>
                          <a:pt x="98" y="96"/>
                        </a:lnTo>
                        <a:lnTo>
                          <a:pt x="95" y="96"/>
                        </a:lnTo>
                        <a:lnTo>
                          <a:pt x="95" y="99"/>
                        </a:lnTo>
                        <a:lnTo>
                          <a:pt x="95" y="131"/>
                        </a:lnTo>
                        <a:lnTo>
                          <a:pt x="95" y="131"/>
                        </a:lnTo>
                        <a:lnTo>
                          <a:pt x="95" y="133"/>
                        </a:lnTo>
                        <a:lnTo>
                          <a:pt x="98" y="135"/>
                        </a:lnTo>
                        <a:lnTo>
                          <a:pt x="143" y="135"/>
                        </a:lnTo>
                        <a:lnTo>
                          <a:pt x="143" y="135"/>
                        </a:lnTo>
                        <a:lnTo>
                          <a:pt x="146" y="133"/>
                        </a:lnTo>
                        <a:lnTo>
                          <a:pt x="146" y="131"/>
                        </a:lnTo>
                        <a:lnTo>
                          <a:pt x="146" y="99"/>
                        </a:lnTo>
                        <a:lnTo>
                          <a:pt x="146" y="99"/>
                        </a:lnTo>
                        <a:lnTo>
                          <a:pt x="146" y="96"/>
                        </a:lnTo>
                        <a:lnTo>
                          <a:pt x="143" y="96"/>
                        </a:lnTo>
                        <a:lnTo>
                          <a:pt x="143" y="96"/>
                        </a:lnTo>
                        <a:close/>
                        <a:moveTo>
                          <a:pt x="117" y="52"/>
                        </a:moveTo>
                        <a:lnTo>
                          <a:pt x="93" y="52"/>
                        </a:lnTo>
                        <a:lnTo>
                          <a:pt x="93" y="52"/>
                        </a:lnTo>
                        <a:lnTo>
                          <a:pt x="90" y="51"/>
                        </a:lnTo>
                        <a:lnTo>
                          <a:pt x="88" y="48"/>
                        </a:lnTo>
                        <a:lnTo>
                          <a:pt x="88" y="4"/>
                        </a:lnTo>
                        <a:lnTo>
                          <a:pt x="88" y="4"/>
                        </a:lnTo>
                        <a:lnTo>
                          <a:pt x="90" y="1"/>
                        </a:lnTo>
                        <a:lnTo>
                          <a:pt x="93" y="0"/>
                        </a:lnTo>
                        <a:lnTo>
                          <a:pt x="149" y="0"/>
                        </a:lnTo>
                        <a:lnTo>
                          <a:pt x="149" y="0"/>
                        </a:lnTo>
                        <a:lnTo>
                          <a:pt x="152" y="1"/>
                        </a:lnTo>
                        <a:lnTo>
                          <a:pt x="153" y="4"/>
                        </a:lnTo>
                        <a:lnTo>
                          <a:pt x="153" y="48"/>
                        </a:lnTo>
                        <a:lnTo>
                          <a:pt x="153" y="48"/>
                        </a:lnTo>
                        <a:lnTo>
                          <a:pt x="152" y="51"/>
                        </a:lnTo>
                        <a:lnTo>
                          <a:pt x="149" y="52"/>
                        </a:lnTo>
                        <a:lnTo>
                          <a:pt x="124" y="52"/>
                        </a:lnTo>
                        <a:lnTo>
                          <a:pt x="124" y="89"/>
                        </a:lnTo>
                        <a:lnTo>
                          <a:pt x="150" y="89"/>
                        </a:lnTo>
                        <a:lnTo>
                          <a:pt x="150" y="89"/>
                        </a:lnTo>
                        <a:lnTo>
                          <a:pt x="153" y="91"/>
                        </a:lnTo>
                        <a:lnTo>
                          <a:pt x="153" y="94"/>
                        </a:lnTo>
                        <a:lnTo>
                          <a:pt x="153" y="111"/>
                        </a:lnTo>
                        <a:lnTo>
                          <a:pt x="178" y="111"/>
                        </a:lnTo>
                        <a:lnTo>
                          <a:pt x="178" y="94"/>
                        </a:lnTo>
                        <a:lnTo>
                          <a:pt x="178" y="94"/>
                        </a:lnTo>
                        <a:lnTo>
                          <a:pt x="179" y="91"/>
                        </a:lnTo>
                        <a:lnTo>
                          <a:pt x="182" y="89"/>
                        </a:lnTo>
                        <a:lnTo>
                          <a:pt x="238" y="89"/>
                        </a:lnTo>
                        <a:lnTo>
                          <a:pt x="238" y="89"/>
                        </a:lnTo>
                        <a:lnTo>
                          <a:pt x="241" y="91"/>
                        </a:lnTo>
                        <a:lnTo>
                          <a:pt x="242" y="94"/>
                        </a:lnTo>
                        <a:lnTo>
                          <a:pt x="242" y="136"/>
                        </a:lnTo>
                        <a:lnTo>
                          <a:pt x="242" y="136"/>
                        </a:lnTo>
                        <a:lnTo>
                          <a:pt x="241" y="139"/>
                        </a:lnTo>
                        <a:lnTo>
                          <a:pt x="238" y="140"/>
                        </a:lnTo>
                        <a:lnTo>
                          <a:pt x="182" y="140"/>
                        </a:lnTo>
                        <a:lnTo>
                          <a:pt x="182" y="140"/>
                        </a:lnTo>
                        <a:lnTo>
                          <a:pt x="179" y="139"/>
                        </a:lnTo>
                        <a:lnTo>
                          <a:pt x="178" y="136"/>
                        </a:lnTo>
                        <a:lnTo>
                          <a:pt x="178" y="118"/>
                        </a:lnTo>
                        <a:lnTo>
                          <a:pt x="153" y="118"/>
                        </a:lnTo>
                        <a:lnTo>
                          <a:pt x="153" y="136"/>
                        </a:lnTo>
                        <a:lnTo>
                          <a:pt x="153" y="136"/>
                        </a:lnTo>
                        <a:lnTo>
                          <a:pt x="153" y="139"/>
                        </a:lnTo>
                        <a:lnTo>
                          <a:pt x="150" y="140"/>
                        </a:lnTo>
                        <a:lnTo>
                          <a:pt x="93" y="140"/>
                        </a:lnTo>
                        <a:lnTo>
                          <a:pt x="93" y="140"/>
                        </a:lnTo>
                        <a:lnTo>
                          <a:pt x="90" y="139"/>
                        </a:lnTo>
                        <a:lnTo>
                          <a:pt x="88" y="136"/>
                        </a:lnTo>
                        <a:lnTo>
                          <a:pt x="88" y="118"/>
                        </a:lnTo>
                        <a:lnTo>
                          <a:pt x="65" y="118"/>
                        </a:lnTo>
                        <a:lnTo>
                          <a:pt x="65" y="136"/>
                        </a:lnTo>
                        <a:lnTo>
                          <a:pt x="65" y="136"/>
                        </a:lnTo>
                        <a:lnTo>
                          <a:pt x="64" y="139"/>
                        </a:lnTo>
                        <a:lnTo>
                          <a:pt x="61" y="140"/>
                        </a:lnTo>
                        <a:lnTo>
                          <a:pt x="5" y="140"/>
                        </a:lnTo>
                        <a:lnTo>
                          <a:pt x="5" y="140"/>
                        </a:lnTo>
                        <a:lnTo>
                          <a:pt x="2" y="139"/>
                        </a:lnTo>
                        <a:lnTo>
                          <a:pt x="0" y="136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lnTo>
                          <a:pt x="2" y="91"/>
                        </a:lnTo>
                        <a:lnTo>
                          <a:pt x="5" y="89"/>
                        </a:lnTo>
                        <a:lnTo>
                          <a:pt x="61" y="89"/>
                        </a:lnTo>
                        <a:lnTo>
                          <a:pt x="61" y="89"/>
                        </a:lnTo>
                        <a:lnTo>
                          <a:pt x="64" y="91"/>
                        </a:lnTo>
                        <a:lnTo>
                          <a:pt x="65" y="94"/>
                        </a:lnTo>
                        <a:lnTo>
                          <a:pt x="65" y="111"/>
                        </a:lnTo>
                        <a:lnTo>
                          <a:pt x="88" y="111"/>
                        </a:lnTo>
                        <a:lnTo>
                          <a:pt x="88" y="94"/>
                        </a:lnTo>
                        <a:lnTo>
                          <a:pt x="88" y="94"/>
                        </a:lnTo>
                        <a:lnTo>
                          <a:pt x="90" y="91"/>
                        </a:lnTo>
                        <a:lnTo>
                          <a:pt x="93" y="89"/>
                        </a:lnTo>
                        <a:lnTo>
                          <a:pt x="117" y="89"/>
                        </a:lnTo>
                        <a:lnTo>
                          <a:pt x="117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78191" tIns="39095" rIns="78191" bIns="3909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E" sz="1368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32" name="Rectangle 365"/>
                  <p:cNvSpPr>
                    <a:spLocks noChangeArrowheads="1"/>
                  </p:cNvSpPr>
                  <p:nvPr/>
                </p:nvSpPr>
                <p:spPr bwMode="auto">
                  <a:xfrm>
                    <a:off x="2330136" y="10185821"/>
                    <a:ext cx="144463" cy="2381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78191" tIns="39095" rIns="78191" bIns="3909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E" sz="1368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33" name="Freeform 366"/>
                  <p:cNvSpPr>
                    <a:spLocks/>
                  </p:cNvSpPr>
                  <p:nvPr/>
                </p:nvSpPr>
                <p:spPr bwMode="auto">
                  <a:xfrm>
                    <a:off x="2293624" y="10219160"/>
                    <a:ext cx="217488" cy="38100"/>
                  </a:xfrm>
                  <a:custGeom>
                    <a:avLst/>
                    <a:gdLst>
                      <a:gd name="T0" fmla="*/ 116 w 137"/>
                      <a:gd name="T1" fmla="*/ 24 h 24"/>
                      <a:gd name="T2" fmla="*/ 20 w 137"/>
                      <a:gd name="T3" fmla="*/ 24 h 24"/>
                      <a:gd name="T4" fmla="*/ 20 w 137"/>
                      <a:gd name="T5" fmla="*/ 24 h 24"/>
                      <a:gd name="T6" fmla="*/ 12 w 137"/>
                      <a:gd name="T7" fmla="*/ 23 h 24"/>
                      <a:gd name="T8" fmla="*/ 5 w 137"/>
                      <a:gd name="T9" fmla="*/ 20 h 24"/>
                      <a:gd name="T10" fmla="*/ 1 w 137"/>
                      <a:gd name="T11" fmla="*/ 16 h 24"/>
                      <a:gd name="T12" fmla="*/ 0 w 137"/>
                      <a:gd name="T13" fmla="*/ 13 h 24"/>
                      <a:gd name="T14" fmla="*/ 0 w 137"/>
                      <a:gd name="T15" fmla="*/ 11 h 24"/>
                      <a:gd name="T16" fmla="*/ 0 w 137"/>
                      <a:gd name="T17" fmla="*/ 0 h 24"/>
                      <a:gd name="T18" fmla="*/ 137 w 137"/>
                      <a:gd name="T19" fmla="*/ 0 h 24"/>
                      <a:gd name="T20" fmla="*/ 137 w 137"/>
                      <a:gd name="T21" fmla="*/ 11 h 24"/>
                      <a:gd name="T22" fmla="*/ 137 w 137"/>
                      <a:gd name="T23" fmla="*/ 11 h 24"/>
                      <a:gd name="T24" fmla="*/ 137 w 137"/>
                      <a:gd name="T25" fmla="*/ 13 h 24"/>
                      <a:gd name="T26" fmla="*/ 136 w 137"/>
                      <a:gd name="T27" fmla="*/ 16 h 24"/>
                      <a:gd name="T28" fmla="*/ 132 w 137"/>
                      <a:gd name="T29" fmla="*/ 20 h 24"/>
                      <a:gd name="T30" fmla="*/ 125 w 137"/>
                      <a:gd name="T31" fmla="*/ 23 h 24"/>
                      <a:gd name="T32" fmla="*/ 116 w 137"/>
                      <a:gd name="T33" fmla="*/ 24 h 24"/>
                      <a:gd name="T34" fmla="*/ 116 w 137"/>
                      <a:gd name="T3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7" h="24">
                        <a:moveTo>
                          <a:pt x="116" y="24"/>
                        </a:moveTo>
                        <a:lnTo>
                          <a:pt x="20" y="24"/>
                        </a:lnTo>
                        <a:lnTo>
                          <a:pt x="20" y="24"/>
                        </a:lnTo>
                        <a:lnTo>
                          <a:pt x="12" y="23"/>
                        </a:lnTo>
                        <a:lnTo>
                          <a:pt x="5" y="20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0"/>
                        </a:lnTo>
                        <a:lnTo>
                          <a:pt x="137" y="0"/>
                        </a:lnTo>
                        <a:lnTo>
                          <a:pt x="137" y="11"/>
                        </a:lnTo>
                        <a:lnTo>
                          <a:pt x="137" y="11"/>
                        </a:lnTo>
                        <a:lnTo>
                          <a:pt x="137" y="13"/>
                        </a:lnTo>
                        <a:lnTo>
                          <a:pt x="136" y="16"/>
                        </a:lnTo>
                        <a:lnTo>
                          <a:pt x="132" y="20"/>
                        </a:lnTo>
                        <a:lnTo>
                          <a:pt x="125" y="23"/>
                        </a:lnTo>
                        <a:lnTo>
                          <a:pt x="116" y="24"/>
                        </a:lnTo>
                        <a:lnTo>
                          <a:pt x="116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78191" tIns="39095" rIns="78191" bIns="3909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E" sz="1368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34" name="Freeform 367"/>
                  <p:cNvSpPr>
                    <a:spLocks noEditPoints="1"/>
                  </p:cNvSpPr>
                  <p:nvPr/>
                </p:nvSpPr>
                <p:spPr bwMode="auto">
                  <a:xfrm>
                    <a:off x="2166624" y="9793702"/>
                    <a:ext cx="471488" cy="381003"/>
                  </a:xfrm>
                  <a:custGeom>
                    <a:avLst/>
                    <a:gdLst>
                      <a:gd name="T0" fmla="*/ 161 w 297"/>
                      <a:gd name="T1" fmla="*/ 231 h 240"/>
                      <a:gd name="T2" fmla="*/ 161 w 297"/>
                      <a:gd name="T3" fmla="*/ 231 h 240"/>
                      <a:gd name="T4" fmla="*/ 164 w 297"/>
                      <a:gd name="T5" fmla="*/ 231 h 240"/>
                      <a:gd name="T6" fmla="*/ 166 w 297"/>
                      <a:gd name="T7" fmla="*/ 229 h 240"/>
                      <a:gd name="T8" fmla="*/ 168 w 297"/>
                      <a:gd name="T9" fmla="*/ 226 h 240"/>
                      <a:gd name="T10" fmla="*/ 168 w 297"/>
                      <a:gd name="T11" fmla="*/ 224 h 240"/>
                      <a:gd name="T12" fmla="*/ 168 w 297"/>
                      <a:gd name="T13" fmla="*/ 224 h 240"/>
                      <a:gd name="T14" fmla="*/ 168 w 297"/>
                      <a:gd name="T15" fmla="*/ 221 h 240"/>
                      <a:gd name="T16" fmla="*/ 166 w 297"/>
                      <a:gd name="T17" fmla="*/ 220 h 240"/>
                      <a:gd name="T18" fmla="*/ 164 w 297"/>
                      <a:gd name="T19" fmla="*/ 218 h 240"/>
                      <a:gd name="T20" fmla="*/ 161 w 297"/>
                      <a:gd name="T21" fmla="*/ 217 h 240"/>
                      <a:gd name="T22" fmla="*/ 136 w 297"/>
                      <a:gd name="T23" fmla="*/ 217 h 240"/>
                      <a:gd name="T24" fmla="*/ 136 w 297"/>
                      <a:gd name="T25" fmla="*/ 217 h 240"/>
                      <a:gd name="T26" fmla="*/ 133 w 297"/>
                      <a:gd name="T27" fmla="*/ 218 h 240"/>
                      <a:gd name="T28" fmla="*/ 131 w 297"/>
                      <a:gd name="T29" fmla="*/ 220 h 240"/>
                      <a:gd name="T30" fmla="*/ 131 w 297"/>
                      <a:gd name="T31" fmla="*/ 220 h 240"/>
                      <a:gd name="T32" fmla="*/ 129 w 297"/>
                      <a:gd name="T33" fmla="*/ 221 h 240"/>
                      <a:gd name="T34" fmla="*/ 129 w 297"/>
                      <a:gd name="T35" fmla="*/ 224 h 240"/>
                      <a:gd name="T36" fmla="*/ 129 w 297"/>
                      <a:gd name="T37" fmla="*/ 224 h 240"/>
                      <a:gd name="T38" fmla="*/ 129 w 297"/>
                      <a:gd name="T39" fmla="*/ 226 h 240"/>
                      <a:gd name="T40" fmla="*/ 131 w 297"/>
                      <a:gd name="T41" fmla="*/ 229 h 240"/>
                      <a:gd name="T42" fmla="*/ 133 w 297"/>
                      <a:gd name="T43" fmla="*/ 231 h 240"/>
                      <a:gd name="T44" fmla="*/ 136 w 297"/>
                      <a:gd name="T45" fmla="*/ 231 h 240"/>
                      <a:gd name="T46" fmla="*/ 161 w 297"/>
                      <a:gd name="T47" fmla="*/ 231 h 240"/>
                      <a:gd name="T48" fmla="*/ 0 w 297"/>
                      <a:gd name="T49" fmla="*/ 0 h 240"/>
                      <a:gd name="T50" fmla="*/ 297 w 297"/>
                      <a:gd name="T51" fmla="*/ 0 h 240"/>
                      <a:gd name="T52" fmla="*/ 297 w 297"/>
                      <a:gd name="T53" fmla="*/ 240 h 240"/>
                      <a:gd name="T54" fmla="*/ 0 w 297"/>
                      <a:gd name="T55" fmla="*/ 240 h 240"/>
                      <a:gd name="T56" fmla="*/ 0 w 297"/>
                      <a:gd name="T57" fmla="*/ 0 h 240"/>
                      <a:gd name="T58" fmla="*/ 286 w 297"/>
                      <a:gd name="T59" fmla="*/ 11 h 240"/>
                      <a:gd name="T60" fmla="*/ 11 w 297"/>
                      <a:gd name="T61" fmla="*/ 11 h 240"/>
                      <a:gd name="T62" fmla="*/ 11 w 297"/>
                      <a:gd name="T63" fmla="*/ 206 h 240"/>
                      <a:gd name="T64" fmla="*/ 286 w 297"/>
                      <a:gd name="T65" fmla="*/ 206 h 240"/>
                      <a:gd name="T66" fmla="*/ 286 w 297"/>
                      <a:gd name="T67" fmla="*/ 11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97" h="240">
                        <a:moveTo>
                          <a:pt x="161" y="231"/>
                        </a:moveTo>
                        <a:lnTo>
                          <a:pt x="161" y="231"/>
                        </a:lnTo>
                        <a:lnTo>
                          <a:pt x="164" y="231"/>
                        </a:lnTo>
                        <a:lnTo>
                          <a:pt x="166" y="229"/>
                        </a:lnTo>
                        <a:lnTo>
                          <a:pt x="168" y="226"/>
                        </a:lnTo>
                        <a:lnTo>
                          <a:pt x="168" y="224"/>
                        </a:lnTo>
                        <a:lnTo>
                          <a:pt x="168" y="224"/>
                        </a:lnTo>
                        <a:lnTo>
                          <a:pt x="168" y="221"/>
                        </a:lnTo>
                        <a:lnTo>
                          <a:pt x="166" y="220"/>
                        </a:lnTo>
                        <a:lnTo>
                          <a:pt x="164" y="218"/>
                        </a:lnTo>
                        <a:lnTo>
                          <a:pt x="161" y="217"/>
                        </a:lnTo>
                        <a:lnTo>
                          <a:pt x="136" y="217"/>
                        </a:lnTo>
                        <a:lnTo>
                          <a:pt x="136" y="217"/>
                        </a:lnTo>
                        <a:lnTo>
                          <a:pt x="133" y="218"/>
                        </a:lnTo>
                        <a:lnTo>
                          <a:pt x="131" y="220"/>
                        </a:lnTo>
                        <a:lnTo>
                          <a:pt x="131" y="220"/>
                        </a:lnTo>
                        <a:lnTo>
                          <a:pt x="129" y="221"/>
                        </a:lnTo>
                        <a:lnTo>
                          <a:pt x="129" y="224"/>
                        </a:lnTo>
                        <a:lnTo>
                          <a:pt x="129" y="224"/>
                        </a:lnTo>
                        <a:lnTo>
                          <a:pt x="129" y="226"/>
                        </a:lnTo>
                        <a:lnTo>
                          <a:pt x="131" y="229"/>
                        </a:lnTo>
                        <a:lnTo>
                          <a:pt x="133" y="231"/>
                        </a:lnTo>
                        <a:lnTo>
                          <a:pt x="136" y="231"/>
                        </a:lnTo>
                        <a:lnTo>
                          <a:pt x="161" y="231"/>
                        </a:lnTo>
                        <a:close/>
                        <a:moveTo>
                          <a:pt x="0" y="0"/>
                        </a:moveTo>
                        <a:lnTo>
                          <a:pt x="297" y="0"/>
                        </a:lnTo>
                        <a:lnTo>
                          <a:pt x="297" y="240"/>
                        </a:lnTo>
                        <a:lnTo>
                          <a:pt x="0" y="240"/>
                        </a:lnTo>
                        <a:lnTo>
                          <a:pt x="0" y="0"/>
                        </a:lnTo>
                        <a:close/>
                        <a:moveTo>
                          <a:pt x="286" y="11"/>
                        </a:moveTo>
                        <a:lnTo>
                          <a:pt x="11" y="11"/>
                        </a:lnTo>
                        <a:lnTo>
                          <a:pt x="11" y="206"/>
                        </a:lnTo>
                        <a:lnTo>
                          <a:pt x="286" y="206"/>
                        </a:lnTo>
                        <a:lnTo>
                          <a:pt x="286" y="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78191" tIns="39095" rIns="78191" bIns="3909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E" sz="1368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22" name="Group 121"/>
            <p:cNvGrpSpPr/>
            <p:nvPr/>
          </p:nvGrpSpPr>
          <p:grpSpPr>
            <a:xfrm>
              <a:off x="4265670" y="1478448"/>
              <a:ext cx="1085840" cy="1328889"/>
              <a:chOff x="1796832" y="4927055"/>
              <a:chExt cx="1085840" cy="1328890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1973992" y="4927055"/>
                <a:ext cx="731520" cy="731520"/>
                <a:chOff x="1973992" y="4927055"/>
                <a:chExt cx="731520" cy="731520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1973992" y="4927055"/>
                  <a:ext cx="731520" cy="73152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00206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50"/>
                <p:cNvSpPr>
                  <a:spLocks noChangeAspect="1" noEditPoints="1"/>
                </p:cNvSpPr>
                <p:nvPr/>
              </p:nvSpPr>
              <p:spPr bwMode="auto">
                <a:xfrm>
                  <a:off x="2104637" y="5082402"/>
                  <a:ext cx="470231" cy="420826"/>
                </a:xfrm>
                <a:custGeom>
                  <a:avLst/>
                  <a:gdLst>
                    <a:gd name="T0" fmla="*/ 2147483647 w 5332"/>
                    <a:gd name="T1" fmla="*/ 2147483647 h 4763"/>
                    <a:gd name="T2" fmla="*/ 2147483647 w 5332"/>
                    <a:gd name="T3" fmla="*/ 2147483647 h 4763"/>
                    <a:gd name="T4" fmla="*/ 2147483647 w 5332"/>
                    <a:gd name="T5" fmla="*/ 2147483647 h 4763"/>
                    <a:gd name="T6" fmla="*/ 2147483647 w 5332"/>
                    <a:gd name="T7" fmla="*/ 2147483647 h 4763"/>
                    <a:gd name="T8" fmla="*/ 2147483647 w 5332"/>
                    <a:gd name="T9" fmla="*/ 2147483647 h 4763"/>
                    <a:gd name="T10" fmla="*/ 2147483647 w 5332"/>
                    <a:gd name="T11" fmla="*/ 2147483647 h 4763"/>
                    <a:gd name="T12" fmla="*/ 2147483647 w 5332"/>
                    <a:gd name="T13" fmla="*/ 2147483647 h 4763"/>
                    <a:gd name="T14" fmla="*/ 2147483647 w 5332"/>
                    <a:gd name="T15" fmla="*/ 2147483647 h 4763"/>
                    <a:gd name="T16" fmla="*/ 2147483647 w 5332"/>
                    <a:gd name="T17" fmla="*/ 2147483647 h 4763"/>
                    <a:gd name="T18" fmla="*/ 2147483647 w 5332"/>
                    <a:gd name="T19" fmla="*/ 2147483647 h 4763"/>
                    <a:gd name="T20" fmla="*/ 2147483647 w 5332"/>
                    <a:gd name="T21" fmla="*/ 2147483647 h 4763"/>
                    <a:gd name="T22" fmla="*/ 2147483647 w 5332"/>
                    <a:gd name="T23" fmla="*/ 2147483647 h 4763"/>
                    <a:gd name="T24" fmla="*/ 2147483647 w 5332"/>
                    <a:gd name="T25" fmla="*/ 2147483647 h 4763"/>
                    <a:gd name="T26" fmla="*/ 2147483647 w 5332"/>
                    <a:gd name="T27" fmla="*/ 2147483647 h 4763"/>
                    <a:gd name="T28" fmla="*/ 2147483647 w 5332"/>
                    <a:gd name="T29" fmla="*/ 2147483647 h 4763"/>
                    <a:gd name="T30" fmla="*/ 2147483647 w 5332"/>
                    <a:gd name="T31" fmla="*/ 2147483647 h 4763"/>
                    <a:gd name="T32" fmla="*/ 2147483647 w 5332"/>
                    <a:gd name="T33" fmla="*/ 2147483647 h 4763"/>
                    <a:gd name="T34" fmla="*/ 2147483647 w 5332"/>
                    <a:gd name="T35" fmla="*/ 2147483647 h 4763"/>
                    <a:gd name="T36" fmla="*/ 2147483647 w 5332"/>
                    <a:gd name="T37" fmla="*/ 2147483647 h 4763"/>
                    <a:gd name="T38" fmla="*/ 2147483647 w 5332"/>
                    <a:gd name="T39" fmla="*/ 2147483647 h 4763"/>
                    <a:gd name="T40" fmla="*/ 2147483647 w 5332"/>
                    <a:gd name="T41" fmla="*/ 2147483647 h 4763"/>
                    <a:gd name="T42" fmla="*/ 2147483647 w 5332"/>
                    <a:gd name="T43" fmla="*/ 2147483647 h 4763"/>
                    <a:gd name="T44" fmla="*/ 2147483647 w 5332"/>
                    <a:gd name="T45" fmla="*/ 2147483647 h 4763"/>
                    <a:gd name="T46" fmla="*/ 2147483647 w 5332"/>
                    <a:gd name="T47" fmla="*/ 2147483647 h 4763"/>
                    <a:gd name="T48" fmla="*/ 2147483647 w 5332"/>
                    <a:gd name="T49" fmla="*/ 2147483647 h 4763"/>
                    <a:gd name="T50" fmla="*/ 2147483647 w 5332"/>
                    <a:gd name="T51" fmla="*/ 2147483647 h 4763"/>
                    <a:gd name="T52" fmla="*/ 2147483647 w 5332"/>
                    <a:gd name="T53" fmla="*/ 2147483647 h 4763"/>
                    <a:gd name="T54" fmla="*/ 2147483647 w 5332"/>
                    <a:gd name="T55" fmla="*/ 2147483647 h 4763"/>
                    <a:gd name="T56" fmla="*/ 2147483647 w 5332"/>
                    <a:gd name="T57" fmla="*/ 2147483647 h 4763"/>
                    <a:gd name="T58" fmla="*/ 2147483647 w 5332"/>
                    <a:gd name="T59" fmla="*/ 2147483647 h 4763"/>
                    <a:gd name="T60" fmla="*/ 2147483647 w 5332"/>
                    <a:gd name="T61" fmla="*/ 2147483647 h 4763"/>
                    <a:gd name="T62" fmla="*/ 2147483647 w 5332"/>
                    <a:gd name="T63" fmla="*/ 2147483647 h 4763"/>
                    <a:gd name="T64" fmla="*/ 2147483647 w 5332"/>
                    <a:gd name="T65" fmla="*/ 2147483647 h 4763"/>
                    <a:gd name="T66" fmla="*/ 2147483647 w 5332"/>
                    <a:gd name="T67" fmla="*/ 2147483647 h 4763"/>
                    <a:gd name="T68" fmla="*/ 2147483647 w 5332"/>
                    <a:gd name="T69" fmla="*/ 2147483647 h 4763"/>
                    <a:gd name="T70" fmla="*/ 2147483647 w 5332"/>
                    <a:gd name="T71" fmla="*/ 2147483647 h 4763"/>
                    <a:gd name="T72" fmla="*/ 2147483647 w 5332"/>
                    <a:gd name="T73" fmla="*/ 2147483647 h 4763"/>
                    <a:gd name="T74" fmla="*/ 2147483647 w 5332"/>
                    <a:gd name="T75" fmla="*/ 2147483647 h 4763"/>
                    <a:gd name="T76" fmla="*/ 2147483647 w 5332"/>
                    <a:gd name="T77" fmla="*/ 2147483647 h 4763"/>
                    <a:gd name="T78" fmla="*/ 2147483647 w 5332"/>
                    <a:gd name="T79" fmla="*/ 2147483647 h 4763"/>
                    <a:gd name="T80" fmla="*/ 2147483647 w 5332"/>
                    <a:gd name="T81" fmla="*/ 2147483647 h 4763"/>
                    <a:gd name="T82" fmla="*/ 2147483647 w 5332"/>
                    <a:gd name="T83" fmla="*/ 2147483647 h 4763"/>
                    <a:gd name="T84" fmla="*/ 2147483647 w 5332"/>
                    <a:gd name="T85" fmla="*/ 2147483647 h 4763"/>
                    <a:gd name="T86" fmla="*/ 2147483647 w 5332"/>
                    <a:gd name="T87" fmla="*/ 2147483647 h 4763"/>
                    <a:gd name="T88" fmla="*/ 2147483647 w 5332"/>
                    <a:gd name="T89" fmla="*/ 2147483647 h 4763"/>
                    <a:gd name="T90" fmla="*/ 2147483647 w 5332"/>
                    <a:gd name="T91" fmla="*/ 2147483647 h 4763"/>
                    <a:gd name="T92" fmla="*/ 2147483647 w 5332"/>
                    <a:gd name="T93" fmla="*/ 2147483647 h 4763"/>
                    <a:gd name="T94" fmla="*/ 2147483647 w 5332"/>
                    <a:gd name="T95" fmla="*/ 2147483647 h 4763"/>
                    <a:gd name="T96" fmla="*/ 2147483647 w 5332"/>
                    <a:gd name="T97" fmla="*/ 2147483647 h 4763"/>
                    <a:gd name="T98" fmla="*/ 2147483647 w 5332"/>
                    <a:gd name="T99" fmla="*/ 2147483647 h 4763"/>
                    <a:gd name="T100" fmla="*/ 2147483647 w 5332"/>
                    <a:gd name="T101" fmla="*/ 2147483647 h 4763"/>
                    <a:gd name="T102" fmla="*/ 2147483647 w 5332"/>
                    <a:gd name="T103" fmla="*/ 2147483647 h 4763"/>
                    <a:gd name="T104" fmla="*/ 2147483647 w 5332"/>
                    <a:gd name="T105" fmla="*/ 2147483647 h 4763"/>
                    <a:gd name="T106" fmla="*/ 2147483647 w 5332"/>
                    <a:gd name="T107" fmla="*/ 2147483647 h 4763"/>
                    <a:gd name="T108" fmla="*/ 2147483647 w 5332"/>
                    <a:gd name="T109" fmla="*/ 2147483647 h 4763"/>
                    <a:gd name="T110" fmla="*/ 2147483647 w 5332"/>
                    <a:gd name="T111" fmla="*/ 2147483647 h 4763"/>
                    <a:gd name="T112" fmla="*/ 2147483647 w 5332"/>
                    <a:gd name="T113" fmla="*/ 2147483647 h 4763"/>
                    <a:gd name="T114" fmla="*/ 2147483647 w 5332"/>
                    <a:gd name="T115" fmla="*/ 2147483647 h 4763"/>
                    <a:gd name="T116" fmla="*/ 2147483647 w 5332"/>
                    <a:gd name="T117" fmla="*/ 2147483647 h 4763"/>
                    <a:gd name="T118" fmla="*/ 2147483647 w 5332"/>
                    <a:gd name="T119" fmla="*/ 2147483647 h 476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332"/>
                    <a:gd name="T181" fmla="*/ 0 h 4763"/>
                    <a:gd name="T182" fmla="*/ 5332 w 5332"/>
                    <a:gd name="T183" fmla="*/ 4763 h 476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332" h="4763">
                      <a:moveTo>
                        <a:pt x="4084" y="2685"/>
                      </a:moveTo>
                      <a:lnTo>
                        <a:pt x="3832" y="2533"/>
                      </a:lnTo>
                      <a:lnTo>
                        <a:pt x="3578" y="2380"/>
                      </a:lnTo>
                      <a:lnTo>
                        <a:pt x="3573" y="2675"/>
                      </a:lnTo>
                      <a:lnTo>
                        <a:pt x="3569" y="2971"/>
                      </a:lnTo>
                      <a:lnTo>
                        <a:pt x="3827" y="2828"/>
                      </a:lnTo>
                      <a:lnTo>
                        <a:pt x="4084" y="2685"/>
                      </a:lnTo>
                      <a:close/>
                      <a:moveTo>
                        <a:pt x="3679" y="2787"/>
                      </a:moveTo>
                      <a:lnTo>
                        <a:pt x="3680" y="2678"/>
                      </a:lnTo>
                      <a:lnTo>
                        <a:pt x="3683" y="2568"/>
                      </a:lnTo>
                      <a:lnTo>
                        <a:pt x="3777" y="2624"/>
                      </a:lnTo>
                      <a:lnTo>
                        <a:pt x="3870" y="2681"/>
                      </a:lnTo>
                      <a:lnTo>
                        <a:pt x="3774" y="2734"/>
                      </a:lnTo>
                      <a:lnTo>
                        <a:pt x="3679" y="2787"/>
                      </a:lnTo>
                      <a:close/>
                      <a:moveTo>
                        <a:pt x="2628" y="2110"/>
                      </a:moveTo>
                      <a:lnTo>
                        <a:pt x="2628" y="2525"/>
                      </a:lnTo>
                      <a:lnTo>
                        <a:pt x="2616" y="2529"/>
                      </a:lnTo>
                      <a:lnTo>
                        <a:pt x="2606" y="2534"/>
                      </a:lnTo>
                      <a:lnTo>
                        <a:pt x="2595" y="2541"/>
                      </a:lnTo>
                      <a:lnTo>
                        <a:pt x="2585" y="2548"/>
                      </a:lnTo>
                      <a:lnTo>
                        <a:pt x="2576" y="2556"/>
                      </a:lnTo>
                      <a:lnTo>
                        <a:pt x="2567" y="2564"/>
                      </a:lnTo>
                      <a:lnTo>
                        <a:pt x="2559" y="2573"/>
                      </a:lnTo>
                      <a:lnTo>
                        <a:pt x="2551" y="2583"/>
                      </a:lnTo>
                      <a:lnTo>
                        <a:pt x="2544" y="2593"/>
                      </a:lnTo>
                      <a:lnTo>
                        <a:pt x="2539" y="2604"/>
                      </a:lnTo>
                      <a:lnTo>
                        <a:pt x="2533" y="2615"/>
                      </a:lnTo>
                      <a:lnTo>
                        <a:pt x="2529" y="2627"/>
                      </a:lnTo>
                      <a:lnTo>
                        <a:pt x="2525" y="2639"/>
                      </a:lnTo>
                      <a:lnTo>
                        <a:pt x="2522" y="2651"/>
                      </a:lnTo>
                      <a:lnTo>
                        <a:pt x="2521" y="2663"/>
                      </a:lnTo>
                      <a:lnTo>
                        <a:pt x="2521" y="2677"/>
                      </a:lnTo>
                      <a:lnTo>
                        <a:pt x="2522" y="2693"/>
                      </a:lnTo>
                      <a:lnTo>
                        <a:pt x="2524" y="2709"/>
                      </a:lnTo>
                      <a:lnTo>
                        <a:pt x="2528" y="2725"/>
                      </a:lnTo>
                      <a:lnTo>
                        <a:pt x="2533" y="2740"/>
                      </a:lnTo>
                      <a:lnTo>
                        <a:pt x="2540" y="2753"/>
                      </a:lnTo>
                      <a:lnTo>
                        <a:pt x="2548" y="2767"/>
                      </a:lnTo>
                      <a:lnTo>
                        <a:pt x="2557" y="2779"/>
                      </a:lnTo>
                      <a:lnTo>
                        <a:pt x="2568" y="2791"/>
                      </a:lnTo>
                      <a:lnTo>
                        <a:pt x="2580" y="2801"/>
                      </a:lnTo>
                      <a:lnTo>
                        <a:pt x="2592" y="2811"/>
                      </a:lnTo>
                      <a:lnTo>
                        <a:pt x="2606" y="2819"/>
                      </a:lnTo>
                      <a:lnTo>
                        <a:pt x="2619" y="2826"/>
                      </a:lnTo>
                      <a:lnTo>
                        <a:pt x="2634" y="2831"/>
                      </a:lnTo>
                      <a:lnTo>
                        <a:pt x="2650" y="2835"/>
                      </a:lnTo>
                      <a:lnTo>
                        <a:pt x="2666" y="2836"/>
                      </a:lnTo>
                      <a:lnTo>
                        <a:pt x="2682" y="2838"/>
                      </a:lnTo>
                      <a:lnTo>
                        <a:pt x="2698" y="2836"/>
                      </a:lnTo>
                      <a:lnTo>
                        <a:pt x="2714" y="2835"/>
                      </a:lnTo>
                      <a:lnTo>
                        <a:pt x="2730" y="2831"/>
                      </a:lnTo>
                      <a:lnTo>
                        <a:pt x="2745" y="2826"/>
                      </a:lnTo>
                      <a:lnTo>
                        <a:pt x="2759" y="2819"/>
                      </a:lnTo>
                      <a:lnTo>
                        <a:pt x="2772" y="2811"/>
                      </a:lnTo>
                      <a:lnTo>
                        <a:pt x="2784" y="2801"/>
                      </a:lnTo>
                      <a:lnTo>
                        <a:pt x="2796" y="2791"/>
                      </a:lnTo>
                      <a:lnTo>
                        <a:pt x="2807" y="2779"/>
                      </a:lnTo>
                      <a:lnTo>
                        <a:pt x="2815" y="2767"/>
                      </a:lnTo>
                      <a:lnTo>
                        <a:pt x="2823" y="2753"/>
                      </a:lnTo>
                      <a:lnTo>
                        <a:pt x="2831" y="2740"/>
                      </a:lnTo>
                      <a:lnTo>
                        <a:pt x="2836" y="2725"/>
                      </a:lnTo>
                      <a:lnTo>
                        <a:pt x="2840" y="2709"/>
                      </a:lnTo>
                      <a:lnTo>
                        <a:pt x="2842" y="2693"/>
                      </a:lnTo>
                      <a:lnTo>
                        <a:pt x="2843" y="2677"/>
                      </a:lnTo>
                      <a:lnTo>
                        <a:pt x="2843" y="2663"/>
                      </a:lnTo>
                      <a:lnTo>
                        <a:pt x="2840" y="2651"/>
                      </a:lnTo>
                      <a:lnTo>
                        <a:pt x="2839" y="2639"/>
                      </a:lnTo>
                      <a:lnTo>
                        <a:pt x="2835" y="2627"/>
                      </a:lnTo>
                      <a:lnTo>
                        <a:pt x="2831" y="2615"/>
                      </a:lnTo>
                      <a:lnTo>
                        <a:pt x="2826" y="2604"/>
                      </a:lnTo>
                      <a:lnTo>
                        <a:pt x="2819" y="2593"/>
                      </a:lnTo>
                      <a:lnTo>
                        <a:pt x="2812" y="2583"/>
                      </a:lnTo>
                      <a:lnTo>
                        <a:pt x="2806" y="2573"/>
                      </a:lnTo>
                      <a:lnTo>
                        <a:pt x="2797" y="2564"/>
                      </a:lnTo>
                      <a:lnTo>
                        <a:pt x="2788" y="2556"/>
                      </a:lnTo>
                      <a:lnTo>
                        <a:pt x="2779" y="2548"/>
                      </a:lnTo>
                      <a:lnTo>
                        <a:pt x="2769" y="2541"/>
                      </a:lnTo>
                      <a:lnTo>
                        <a:pt x="2759" y="2534"/>
                      </a:lnTo>
                      <a:lnTo>
                        <a:pt x="2748" y="2529"/>
                      </a:lnTo>
                      <a:lnTo>
                        <a:pt x="2736" y="2525"/>
                      </a:lnTo>
                      <a:lnTo>
                        <a:pt x="2736" y="2110"/>
                      </a:lnTo>
                      <a:lnTo>
                        <a:pt x="2628" y="2110"/>
                      </a:lnTo>
                      <a:close/>
                      <a:moveTo>
                        <a:pt x="3855" y="2361"/>
                      </a:moveTo>
                      <a:lnTo>
                        <a:pt x="3855" y="1920"/>
                      </a:lnTo>
                      <a:lnTo>
                        <a:pt x="3865" y="1916"/>
                      </a:lnTo>
                      <a:lnTo>
                        <a:pt x="3876" y="1911"/>
                      </a:lnTo>
                      <a:lnTo>
                        <a:pt x="3887" y="1904"/>
                      </a:lnTo>
                      <a:lnTo>
                        <a:pt x="3898" y="1897"/>
                      </a:lnTo>
                      <a:lnTo>
                        <a:pt x="3907" y="1889"/>
                      </a:lnTo>
                      <a:lnTo>
                        <a:pt x="3915" y="1881"/>
                      </a:lnTo>
                      <a:lnTo>
                        <a:pt x="3923" y="1872"/>
                      </a:lnTo>
                      <a:lnTo>
                        <a:pt x="3931" y="1862"/>
                      </a:lnTo>
                      <a:lnTo>
                        <a:pt x="3938" y="1852"/>
                      </a:lnTo>
                      <a:lnTo>
                        <a:pt x="3943" y="1841"/>
                      </a:lnTo>
                      <a:lnTo>
                        <a:pt x="3949" y="1830"/>
                      </a:lnTo>
                      <a:lnTo>
                        <a:pt x="3954" y="1818"/>
                      </a:lnTo>
                      <a:lnTo>
                        <a:pt x="3957" y="1806"/>
                      </a:lnTo>
                      <a:lnTo>
                        <a:pt x="3959" y="1794"/>
                      </a:lnTo>
                      <a:lnTo>
                        <a:pt x="3961" y="1780"/>
                      </a:lnTo>
                      <a:lnTo>
                        <a:pt x="3962" y="1768"/>
                      </a:lnTo>
                      <a:lnTo>
                        <a:pt x="3961" y="1752"/>
                      </a:lnTo>
                      <a:lnTo>
                        <a:pt x="3958" y="1736"/>
                      </a:lnTo>
                      <a:lnTo>
                        <a:pt x="3954" y="1720"/>
                      </a:lnTo>
                      <a:lnTo>
                        <a:pt x="3949" y="1705"/>
                      </a:lnTo>
                      <a:lnTo>
                        <a:pt x="3942" y="1692"/>
                      </a:lnTo>
                      <a:lnTo>
                        <a:pt x="3934" y="1678"/>
                      </a:lnTo>
                      <a:lnTo>
                        <a:pt x="3925" y="1665"/>
                      </a:lnTo>
                      <a:lnTo>
                        <a:pt x="3914" y="1654"/>
                      </a:lnTo>
                      <a:lnTo>
                        <a:pt x="3903" y="1644"/>
                      </a:lnTo>
                      <a:lnTo>
                        <a:pt x="3891" y="1634"/>
                      </a:lnTo>
                      <a:lnTo>
                        <a:pt x="3878" y="1626"/>
                      </a:lnTo>
                      <a:lnTo>
                        <a:pt x="3863" y="1619"/>
                      </a:lnTo>
                      <a:lnTo>
                        <a:pt x="3848" y="1614"/>
                      </a:lnTo>
                      <a:lnTo>
                        <a:pt x="3833" y="1610"/>
                      </a:lnTo>
                      <a:lnTo>
                        <a:pt x="3817" y="1607"/>
                      </a:lnTo>
                      <a:lnTo>
                        <a:pt x="3801" y="1607"/>
                      </a:lnTo>
                      <a:lnTo>
                        <a:pt x="3788" y="1607"/>
                      </a:lnTo>
                      <a:lnTo>
                        <a:pt x="3774" y="1609"/>
                      </a:lnTo>
                      <a:lnTo>
                        <a:pt x="3762" y="1611"/>
                      </a:lnTo>
                      <a:lnTo>
                        <a:pt x="3750" y="1615"/>
                      </a:lnTo>
                      <a:lnTo>
                        <a:pt x="3738" y="1619"/>
                      </a:lnTo>
                      <a:lnTo>
                        <a:pt x="3727" y="1625"/>
                      </a:lnTo>
                      <a:lnTo>
                        <a:pt x="3717" y="1630"/>
                      </a:lnTo>
                      <a:lnTo>
                        <a:pt x="3707" y="1637"/>
                      </a:lnTo>
                      <a:lnTo>
                        <a:pt x="3696" y="1645"/>
                      </a:lnTo>
                      <a:lnTo>
                        <a:pt x="3688" y="1653"/>
                      </a:lnTo>
                      <a:lnTo>
                        <a:pt x="3679" y="1662"/>
                      </a:lnTo>
                      <a:lnTo>
                        <a:pt x="3672" y="1672"/>
                      </a:lnTo>
                      <a:lnTo>
                        <a:pt x="3664" y="1681"/>
                      </a:lnTo>
                      <a:lnTo>
                        <a:pt x="3659" y="1692"/>
                      </a:lnTo>
                      <a:lnTo>
                        <a:pt x="3654" y="1703"/>
                      </a:lnTo>
                      <a:lnTo>
                        <a:pt x="3648" y="1715"/>
                      </a:lnTo>
                      <a:lnTo>
                        <a:pt x="3040" y="1715"/>
                      </a:lnTo>
                      <a:lnTo>
                        <a:pt x="3040" y="1822"/>
                      </a:lnTo>
                      <a:lnTo>
                        <a:pt x="3648" y="1822"/>
                      </a:lnTo>
                      <a:lnTo>
                        <a:pt x="3656" y="1838"/>
                      </a:lnTo>
                      <a:lnTo>
                        <a:pt x="3664" y="1854"/>
                      </a:lnTo>
                      <a:lnTo>
                        <a:pt x="3675" y="1869"/>
                      </a:lnTo>
                      <a:lnTo>
                        <a:pt x="3687" y="1882"/>
                      </a:lnTo>
                      <a:lnTo>
                        <a:pt x="3700" y="1894"/>
                      </a:lnTo>
                      <a:lnTo>
                        <a:pt x="3714" y="1904"/>
                      </a:lnTo>
                      <a:lnTo>
                        <a:pt x="3730" y="1913"/>
                      </a:lnTo>
                      <a:lnTo>
                        <a:pt x="3747" y="1920"/>
                      </a:lnTo>
                      <a:lnTo>
                        <a:pt x="3747" y="2361"/>
                      </a:lnTo>
                      <a:lnTo>
                        <a:pt x="3855" y="2361"/>
                      </a:lnTo>
                      <a:close/>
                      <a:moveTo>
                        <a:pt x="2713" y="1623"/>
                      </a:moveTo>
                      <a:lnTo>
                        <a:pt x="2461" y="1472"/>
                      </a:lnTo>
                      <a:lnTo>
                        <a:pt x="2455" y="1767"/>
                      </a:lnTo>
                      <a:lnTo>
                        <a:pt x="2450" y="2062"/>
                      </a:lnTo>
                      <a:lnTo>
                        <a:pt x="2708" y="1919"/>
                      </a:lnTo>
                      <a:lnTo>
                        <a:pt x="2967" y="1776"/>
                      </a:lnTo>
                      <a:lnTo>
                        <a:pt x="2713" y="1623"/>
                      </a:lnTo>
                      <a:close/>
                      <a:moveTo>
                        <a:pt x="2657" y="1825"/>
                      </a:moveTo>
                      <a:lnTo>
                        <a:pt x="2560" y="1878"/>
                      </a:lnTo>
                      <a:lnTo>
                        <a:pt x="2563" y="1768"/>
                      </a:lnTo>
                      <a:lnTo>
                        <a:pt x="2564" y="1660"/>
                      </a:lnTo>
                      <a:lnTo>
                        <a:pt x="2658" y="1716"/>
                      </a:lnTo>
                      <a:lnTo>
                        <a:pt x="2752" y="1772"/>
                      </a:lnTo>
                      <a:lnTo>
                        <a:pt x="2657" y="1825"/>
                      </a:lnTo>
                      <a:close/>
                      <a:moveTo>
                        <a:pt x="2736" y="1432"/>
                      </a:moveTo>
                      <a:lnTo>
                        <a:pt x="2736" y="1055"/>
                      </a:lnTo>
                      <a:lnTo>
                        <a:pt x="2748" y="1049"/>
                      </a:lnTo>
                      <a:lnTo>
                        <a:pt x="2759" y="1044"/>
                      </a:lnTo>
                      <a:lnTo>
                        <a:pt x="2769" y="1037"/>
                      </a:lnTo>
                      <a:lnTo>
                        <a:pt x="2779" y="1030"/>
                      </a:lnTo>
                      <a:lnTo>
                        <a:pt x="2788" y="1024"/>
                      </a:lnTo>
                      <a:lnTo>
                        <a:pt x="2797" y="1014"/>
                      </a:lnTo>
                      <a:lnTo>
                        <a:pt x="2806" y="1006"/>
                      </a:lnTo>
                      <a:lnTo>
                        <a:pt x="2812" y="996"/>
                      </a:lnTo>
                      <a:lnTo>
                        <a:pt x="2819" y="986"/>
                      </a:lnTo>
                      <a:lnTo>
                        <a:pt x="2826" y="975"/>
                      </a:lnTo>
                      <a:lnTo>
                        <a:pt x="2831" y="963"/>
                      </a:lnTo>
                      <a:lnTo>
                        <a:pt x="2835" y="953"/>
                      </a:lnTo>
                      <a:lnTo>
                        <a:pt x="2839" y="941"/>
                      </a:lnTo>
                      <a:lnTo>
                        <a:pt x="2840" y="928"/>
                      </a:lnTo>
                      <a:lnTo>
                        <a:pt x="2843" y="915"/>
                      </a:lnTo>
                      <a:lnTo>
                        <a:pt x="2843" y="902"/>
                      </a:lnTo>
                      <a:lnTo>
                        <a:pt x="2842" y="886"/>
                      </a:lnTo>
                      <a:lnTo>
                        <a:pt x="2840" y="869"/>
                      </a:lnTo>
                      <a:lnTo>
                        <a:pt x="2836" y="855"/>
                      </a:lnTo>
                      <a:lnTo>
                        <a:pt x="2831" y="840"/>
                      </a:lnTo>
                      <a:lnTo>
                        <a:pt x="2823" y="825"/>
                      </a:lnTo>
                      <a:lnTo>
                        <a:pt x="2815" y="812"/>
                      </a:lnTo>
                      <a:lnTo>
                        <a:pt x="2807" y="800"/>
                      </a:lnTo>
                      <a:lnTo>
                        <a:pt x="2796" y="789"/>
                      </a:lnTo>
                      <a:lnTo>
                        <a:pt x="2784" y="778"/>
                      </a:lnTo>
                      <a:lnTo>
                        <a:pt x="2772" y="769"/>
                      </a:lnTo>
                      <a:lnTo>
                        <a:pt x="2759" y="761"/>
                      </a:lnTo>
                      <a:lnTo>
                        <a:pt x="2745" y="754"/>
                      </a:lnTo>
                      <a:lnTo>
                        <a:pt x="2730" y="749"/>
                      </a:lnTo>
                      <a:lnTo>
                        <a:pt x="2714" y="745"/>
                      </a:lnTo>
                      <a:lnTo>
                        <a:pt x="2698" y="742"/>
                      </a:lnTo>
                      <a:lnTo>
                        <a:pt x="2682" y="741"/>
                      </a:lnTo>
                      <a:lnTo>
                        <a:pt x="2669" y="742"/>
                      </a:lnTo>
                      <a:lnTo>
                        <a:pt x="2657" y="743"/>
                      </a:lnTo>
                      <a:lnTo>
                        <a:pt x="2645" y="746"/>
                      </a:lnTo>
                      <a:lnTo>
                        <a:pt x="2632" y="749"/>
                      </a:lnTo>
                      <a:lnTo>
                        <a:pt x="2620" y="754"/>
                      </a:lnTo>
                      <a:lnTo>
                        <a:pt x="2610" y="758"/>
                      </a:lnTo>
                      <a:lnTo>
                        <a:pt x="2599" y="765"/>
                      </a:lnTo>
                      <a:lnTo>
                        <a:pt x="2588" y="771"/>
                      </a:lnTo>
                      <a:lnTo>
                        <a:pt x="2579" y="778"/>
                      </a:lnTo>
                      <a:lnTo>
                        <a:pt x="2569" y="788"/>
                      </a:lnTo>
                      <a:lnTo>
                        <a:pt x="2561" y="796"/>
                      </a:lnTo>
                      <a:lnTo>
                        <a:pt x="2553" y="805"/>
                      </a:lnTo>
                      <a:lnTo>
                        <a:pt x="2547" y="816"/>
                      </a:lnTo>
                      <a:lnTo>
                        <a:pt x="2540" y="826"/>
                      </a:lnTo>
                      <a:lnTo>
                        <a:pt x="2535" y="837"/>
                      </a:lnTo>
                      <a:lnTo>
                        <a:pt x="2530" y="848"/>
                      </a:lnTo>
                      <a:lnTo>
                        <a:pt x="1917" y="848"/>
                      </a:lnTo>
                      <a:lnTo>
                        <a:pt x="1917" y="955"/>
                      </a:lnTo>
                      <a:lnTo>
                        <a:pt x="2530" y="955"/>
                      </a:lnTo>
                      <a:lnTo>
                        <a:pt x="2537" y="973"/>
                      </a:lnTo>
                      <a:lnTo>
                        <a:pt x="2545" y="987"/>
                      </a:lnTo>
                      <a:lnTo>
                        <a:pt x="2556" y="1002"/>
                      </a:lnTo>
                      <a:lnTo>
                        <a:pt x="2568" y="1016"/>
                      </a:lnTo>
                      <a:lnTo>
                        <a:pt x="2581" y="1028"/>
                      </a:lnTo>
                      <a:lnTo>
                        <a:pt x="2596" y="1038"/>
                      </a:lnTo>
                      <a:lnTo>
                        <a:pt x="2612" y="1047"/>
                      </a:lnTo>
                      <a:lnTo>
                        <a:pt x="2628" y="1055"/>
                      </a:lnTo>
                      <a:lnTo>
                        <a:pt x="2628" y="1432"/>
                      </a:lnTo>
                      <a:lnTo>
                        <a:pt x="2736" y="1432"/>
                      </a:lnTo>
                      <a:close/>
                      <a:moveTo>
                        <a:pt x="1563" y="758"/>
                      </a:moveTo>
                      <a:lnTo>
                        <a:pt x="1310" y="606"/>
                      </a:lnTo>
                      <a:lnTo>
                        <a:pt x="1305" y="902"/>
                      </a:lnTo>
                      <a:lnTo>
                        <a:pt x="1300" y="1197"/>
                      </a:lnTo>
                      <a:lnTo>
                        <a:pt x="1558" y="1053"/>
                      </a:lnTo>
                      <a:lnTo>
                        <a:pt x="1815" y="910"/>
                      </a:lnTo>
                      <a:lnTo>
                        <a:pt x="1563" y="758"/>
                      </a:lnTo>
                      <a:close/>
                      <a:moveTo>
                        <a:pt x="1505" y="959"/>
                      </a:moveTo>
                      <a:lnTo>
                        <a:pt x="1410" y="1012"/>
                      </a:lnTo>
                      <a:lnTo>
                        <a:pt x="1411" y="903"/>
                      </a:lnTo>
                      <a:lnTo>
                        <a:pt x="1414" y="794"/>
                      </a:lnTo>
                      <a:lnTo>
                        <a:pt x="1508" y="851"/>
                      </a:lnTo>
                      <a:lnTo>
                        <a:pt x="1602" y="907"/>
                      </a:lnTo>
                      <a:lnTo>
                        <a:pt x="1505" y="959"/>
                      </a:lnTo>
                      <a:close/>
                      <a:moveTo>
                        <a:pt x="1693" y="1768"/>
                      </a:moveTo>
                      <a:lnTo>
                        <a:pt x="1693" y="1768"/>
                      </a:lnTo>
                      <a:lnTo>
                        <a:pt x="1692" y="1755"/>
                      </a:lnTo>
                      <a:lnTo>
                        <a:pt x="1691" y="1743"/>
                      </a:lnTo>
                      <a:lnTo>
                        <a:pt x="1688" y="1729"/>
                      </a:lnTo>
                      <a:lnTo>
                        <a:pt x="1685" y="1717"/>
                      </a:lnTo>
                      <a:lnTo>
                        <a:pt x="1681" y="1707"/>
                      </a:lnTo>
                      <a:lnTo>
                        <a:pt x="1676" y="1695"/>
                      </a:lnTo>
                      <a:lnTo>
                        <a:pt x="1669" y="1684"/>
                      </a:lnTo>
                      <a:lnTo>
                        <a:pt x="1662" y="1674"/>
                      </a:lnTo>
                      <a:lnTo>
                        <a:pt x="1656" y="1665"/>
                      </a:lnTo>
                      <a:lnTo>
                        <a:pt x="1646" y="1656"/>
                      </a:lnTo>
                      <a:lnTo>
                        <a:pt x="1638" y="1648"/>
                      </a:lnTo>
                      <a:lnTo>
                        <a:pt x="1629" y="1640"/>
                      </a:lnTo>
                      <a:lnTo>
                        <a:pt x="1618" y="1633"/>
                      </a:lnTo>
                      <a:lnTo>
                        <a:pt x="1609" y="1626"/>
                      </a:lnTo>
                      <a:lnTo>
                        <a:pt x="1597" y="1621"/>
                      </a:lnTo>
                      <a:lnTo>
                        <a:pt x="1586" y="1617"/>
                      </a:lnTo>
                      <a:lnTo>
                        <a:pt x="1586" y="1233"/>
                      </a:lnTo>
                      <a:lnTo>
                        <a:pt x="1479" y="1233"/>
                      </a:lnTo>
                      <a:lnTo>
                        <a:pt x="1479" y="1617"/>
                      </a:lnTo>
                      <a:lnTo>
                        <a:pt x="1467" y="1621"/>
                      </a:lnTo>
                      <a:lnTo>
                        <a:pt x="1456" y="1626"/>
                      </a:lnTo>
                      <a:lnTo>
                        <a:pt x="1445" y="1633"/>
                      </a:lnTo>
                      <a:lnTo>
                        <a:pt x="1436" y="1640"/>
                      </a:lnTo>
                      <a:lnTo>
                        <a:pt x="1425" y="1648"/>
                      </a:lnTo>
                      <a:lnTo>
                        <a:pt x="1417" y="1656"/>
                      </a:lnTo>
                      <a:lnTo>
                        <a:pt x="1409" y="1665"/>
                      </a:lnTo>
                      <a:lnTo>
                        <a:pt x="1401" y="1674"/>
                      </a:lnTo>
                      <a:lnTo>
                        <a:pt x="1394" y="1684"/>
                      </a:lnTo>
                      <a:lnTo>
                        <a:pt x="1389" y="1695"/>
                      </a:lnTo>
                      <a:lnTo>
                        <a:pt x="1383" y="1707"/>
                      </a:lnTo>
                      <a:lnTo>
                        <a:pt x="1379" y="1717"/>
                      </a:lnTo>
                      <a:lnTo>
                        <a:pt x="1375" y="1729"/>
                      </a:lnTo>
                      <a:lnTo>
                        <a:pt x="1373" y="1743"/>
                      </a:lnTo>
                      <a:lnTo>
                        <a:pt x="1371" y="1755"/>
                      </a:lnTo>
                      <a:lnTo>
                        <a:pt x="1371" y="1768"/>
                      </a:lnTo>
                      <a:lnTo>
                        <a:pt x="1371" y="1780"/>
                      </a:lnTo>
                      <a:lnTo>
                        <a:pt x="1373" y="1794"/>
                      </a:lnTo>
                      <a:lnTo>
                        <a:pt x="1375" y="1806"/>
                      </a:lnTo>
                      <a:lnTo>
                        <a:pt x="1379" y="1818"/>
                      </a:lnTo>
                      <a:lnTo>
                        <a:pt x="1383" y="1830"/>
                      </a:lnTo>
                      <a:lnTo>
                        <a:pt x="1389" y="1841"/>
                      </a:lnTo>
                      <a:lnTo>
                        <a:pt x="1394" y="1852"/>
                      </a:lnTo>
                      <a:lnTo>
                        <a:pt x="1401" y="1862"/>
                      </a:lnTo>
                      <a:lnTo>
                        <a:pt x="1409" y="1872"/>
                      </a:lnTo>
                      <a:lnTo>
                        <a:pt x="1417" y="1881"/>
                      </a:lnTo>
                      <a:lnTo>
                        <a:pt x="1425" y="1889"/>
                      </a:lnTo>
                      <a:lnTo>
                        <a:pt x="1436" y="1897"/>
                      </a:lnTo>
                      <a:lnTo>
                        <a:pt x="1445" y="1904"/>
                      </a:lnTo>
                      <a:lnTo>
                        <a:pt x="1456" y="1911"/>
                      </a:lnTo>
                      <a:lnTo>
                        <a:pt x="1467" y="1916"/>
                      </a:lnTo>
                      <a:lnTo>
                        <a:pt x="1479" y="1920"/>
                      </a:lnTo>
                      <a:lnTo>
                        <a:pt x="1479" y="2525"/>
                      </a:lnTo>
                      <a:lnTo>
                        <a:pt x="1467" y="2529"/>
                      </a:lnTo>
                      <a:lnTo>
                        <a:pt x="1456" y="2534"/>
                      </a:lnTo>
                      <a:lnTo>
                        <a:pt x="1445" y="2541"/>
                      </a:lnTo>
                      <a:lnTo>
                        <a:pt x="1436" y="2548"/>
                      </a:lnTo>
                      <a:lnTo>
                        <a:pt x="1425" y="2556"/>
                      </a:lnTo>
                      <a:lnTo>
                        <a:pt x="1417" y="2564"/>
                      </a:lnTo>
                      <a:lnTo>
                        <a:pt x="1409" y="2573"/>
                      </a:lnTo>
                      <a:lnTo>
                        <a:pt x="1401" y="2583"/>
                      </a:lnTo>
                      <a:lnTo>
                        <a:pt x="1394" y="2593"/>
                      </a:lnTo>
                      <a:lnTo>
                        <a:pt x="1389" y="2604"/>
                      </a:lnTo>
                      <a:lnTo>
                        <a:pt x="1383" y="2615"/>
                      </a:lnTo>
                      <a:lnTo>
                        <a:pt x="1379" y="2627"/>
                      </a:lnTo>
                      <a:lnTo>
                        <a:pt x="1375" y="2639"/>
                      </a:lnTo>
                      <a:lnTo>
                        <a:pt x="1373" y="2651"/>
                      </a:lnTo>
                      <a:lnTo>
                        <a:pt x="1371" y="2663"/>
                      </a:lnTo>
                      <a:lnTo>
                        <a:pt x="1371" y="2677"/>
                      </a:lnTo>
                      <a:lnTo>
                        <a:pt x="1371" y="2693"/>
                      </a:lnTo>
                      <a:lnTo>
                        <a:pt x="1374" y="2709"/>
                      </a:lnTo>
                      <a:lnTo>
                        <a:pt x="1378" y="2725"/>
                      </a:lnTo>
                      <a:lnTo>
                        <a:pt x="1383" y="2740"/>
                      </a:lnTo>
                      <a:lnTo>
                        <a:pt x="1390" y="2753"/>
                      </a:lnTo>
                      <a:lnTo>
                        <a:pt x="1398" y="2767"/>
                      </a:lnTo>
                      <a:lnTo>
                        <a:pt x="1407" y="2779"/>
                      </a:lnTo>
                      <a:lnTo>
                        <a:pt x="1418" y="2791"/>
                      </a:lnTo>
                      <a:lnTo>
                        <a:pt x="1429" y="2801"/>
                      </a:lnTo>
                      <a:lnTo>
                        <a:pt x="1442" y="2811"/>
                      </a:lnTo>
                      <a:lnTo>
                        <a:pt x="1454" y="2819"/>
                      </a:lnTo>
                      <a:lnTo>
                        <a:pt x="1469" y="2826"/>
                      </a:lnTo>
                      <a:lnTo>
                        <a:pt x="1484" y="2831"/>
                      </a:lnTo>
                      <a:lnTo>
                        <a:pt x="1500" y="2835"/>
                      </a:lnTo>
                      <a:lnTo>
                        <a:pt x="1515" y="2836"/>
                      </a:lnTo>
                      <a:lnTo>
                        <a:pt x="1532" y="2838"/>
                      </a:lnTo>
                      <a:lnTo>
                        <a:pt x="1548" y="2836"/>
                      </a:lnTo>
                      <a:lnTo>
                        <a:pt x="1564" y="2835"/>
                      </a:lnTo>
                      <a:lnTo>
                        <a:pt x="1579" y="2831"/>
                      </a:lnTo>
                      <a:lnTo>
                        <a:pt x="1594" y="2826"/>
                      </a:lnTo>
                      <a:lnTo>
                        <a:pt x="1609" y="2819"/>
                      </a:lnTo>
                      <a:lnTo>
                        <a:pt x="1622" y="2811"/>
                      </a:lnTo>
                      <a:lnTo>
                        <a:pt x="1634" y="2801"/>
                      </a:lnTo>
                      <a:lnTo>
                        <a:pt x="1646" y="2791"/>
                      </a:lnTo>
                      <a:lnTo>
                        <a:pt x="1656" y="2779"/>
                      </a:lnTo>
                      <a:lnTo>
                        <a:pt x="1665" y="2767"/>
                      </a:lnTo>
                      <a:lnTo>
                        <a:pt x="1673" y="2753"/>
                      </a:lnTo>
                      <a:lnTo>
                        <a:pt x="1680" y="2740"/>
                      </a:lnTo>
                      <a:lnTo>
                        <a:pt x="1685" y="2725"/>
                      </a:lnTo>
                      <a:lnTo>
                        <a:pt x="1689" y="2709"/>
                      </a:lnTo>
                      <a:lnTo>
                        <a:pt x="1692" y="2693"/>
                      </a:lnTo>
                      <a:lnTo>
                        <a:pt x="1693" y="2677"/>
                      </a:lnTo>
                      <a:lnTo>
                        <a:pt x="1692" y="2663"/>
                      </a:lnTo>
                      <a:lnTo>
                        <a:pt x="1691" y="2651"/>
                      </a:lnTo>
                      <a:lnTo>
                        <a:pt x="1688" y="2639"/>
                      </a:lnTo>
                      <a:lnTo>
                        <a:pt x="1685" y="2627"/>
                      </a:lnTo>
                      <a:lnTo>
                        <a:pt x="1681" y="2615"/>
                      </a:lnTo>
                      <a:lnTo>
                        <a:pt x="1676" y="2604"/>
                      </a:lnTo>
                      <a:lnTo>
                        <a:pt x="1669" y="2593"/>
                      </a:lnTo>
                      <a:lnTo>
                        <a:pt x="1662" y="2583"/>
                      </a:lnTo>
                      <a:lnTo>
                        <a:pt x="1656" y="2573"/>
                      </a:lnTo>
                      <a:lnTo>
                        <a:pt x="1646" y="2564"/>
                      </a:lnTo>
                      <a:lnTo>
                        <a:pt x="1638" y="2556"/>
                      </a:lnTo>
                      <a:lnTo>
                        <a:pt x="1629" y="2548"/>
                      </a:lnTo>
                      <a:lnTo>
                        <a:pt x="1618" y="2541"/>
                      </a:lnTo>
                      <a:lnTo>
                        <a:pt x="1609" y="2534"/>
                      </a:lnTo>
                      <a:lnTo>
                        <a:pt x="1597" y="2529"/>
                      </a:lnTo>
                      <a:lnTo>
                        <a:pt x="1586" y="2525"/>
                      </a:lnTo>
                      <a:lnTo>
                        <a:pt x="1586" y="1920"/>
                      </a:lnTo>
                      <a:lnTo>
                        <a:pt x="1597" y="1916"/>
                      </a:lnTo>
                      <a:lnTo>
                        <a:pt x="1609" y="1911"/>
                      </a:lnTo>
                      <a:lnTo>
                        <a:pt x="1618" y="1904"/>
                      </a:lnTo>
                      <a:lnTo>
                        <a:pt x="1629" y="1897"/>
                      </a:lnTo>
                      <a:lnTo>
                        <a:pt x="1638" y="1889"/>
                      </a:lnTo>
                      <a:lnTo>
                        <a:pt x="1646" y="1881"/>
                      </a:lnTo>
                      <a:lnTo>
                        <a:pt x="1656" y="1872"/>
                      </a:lnTo>
                      <a:lnTo>
                        <a:pt x="1662" y="1862"/>
                      </a:lnTo>
                      <a:lnTo>
                        <a:pt x="1669" y="1852"/>
                      </a:lnTo>
                      <a:lnTo>
                        <a:pt x="1676" y="1841"/>
                      </a:lnTo>
                      <a:lnTo>
                        <a:pt x="1681" y="1830"/>
                      </a:lnTo>
                      <a:lnTo>
                        <a:pt x="1685" y="1818"/>
                      </a:lnTo>
                      <a:lnTo>
                        <a:pt x="1688" y="1806"/>
                      </a:lnTo>
                      <a:lnTo>
                        <a:pt x="1691" y="1794"/>
                      </a:lnTo>
                      <a:lnTo>
                        <a:pt x="1692" y="1780"/>
                      </a:lnTo>
                      <a:lnTo>
                        <a:pt x="1693" y="1768"/>
                      </a:lnTo>
                      <a:close/>
                      <a:moveTo>
                        <a:pt x="5151" y="0"/>
                      </a:moveTo>
                      <a:lnTo>
                        <a:pt x="182" y="0"/>
                      </a:lnTo>
                      <a:lnTo>
                        <a:pt x="165" y="1"/>
                      </a:lnTo>
                      <a:lnTo>
                        <a:pt x="149" y="3"/>
                      </a:lnTo>
                      <a:lnTo>
                        <a:pt x="133" y="7"/>
                      </a:lnTo>
                      <a:lnTo>
                        <a:pt x="117" y="12"/>
                      </a:lnTo>
                      <a:lnTo>
                        <a:pt x="101" y="19"/>
                      </a:lnTo>
                      <a:lnTo>
                        <a:pt x="86" y="27"/>
                      </a:lnTo>
                      <a:lnTo>
                        <a:pt x="72" y="36"/>
                      </a:lnTo>
                      <a:lnTo>
                        <a:pt x="59" y="46"/>
                      </a:lnTo>
                      <a:lnTo>
                        <a:pt x="46" y="58"/>
                      </a:lnTo>
                      <a:lnTo>
                        <a:pt x="35" y="71"/>
                      </a:lnTo>
                      <a:lnTo>
                        <a:pt x="25" y="86"/>
                      </a:lnTo>
                      <a:lnTo>
                        <a:pt x="16" y="101"/>
                      </a:lnTo>
                      <a:lnTo>
                        <a:pt x="9" y="117"/>
                      </a:lnTo>
                      <a:lnTo>
                        <a:pt x="5" y="134"/>
                      </a:lnTo>
                      <a:lnTo>
                        <a:pt x="1" y="153"/>
                      </a:lnTo>
                      <a:lnTo>
                        <a:pt x="0" y="173"/>
                      </a:lnTo>
                      <a:lnTo>
                        <a:pt x="0" y="3782"/>
                      </a:lnTo>
                      <a:lnTo>
                        <a:pt x="1" y="3802"/>
                      </a:lnTo>
                      <a:lnTo>
                        <a:pt x="5" y="3821"/>
                      </a:lnTo>
                      <a:lnTo>
                        <a:pt x="9" y="3839"/>
                      </a:lnTo>
                      <a:lnTo>
                        <a:pt x="16" y="3855"/>
                      </a:lnTo>
                      <a:lnTo>
                        <a:pt x="25" y="3869"/>
                      </a:lnTo>
                      <a:lnTo>
                        <a:pt x="35" y="3884"/>
                      </a:lnTo>
                      <a:lnTo>
                        <a:pt x="46" y="3898"/>
                      </a:lnTo>
                      <a:lnTo>
                        <a:pt x="59" y="3910"/>
                      </a:lnTo>
                      <a:lnTo>
                        <a:pt x="72" y="3919"/>
                      </a:lnTo>
                      <a:lnTo>
                        <a:pt x="86" y="3928"/>
                      </a:lnTo>
                      <a:lnTo>
                        <a:pt x="101" y="3937"/>
                      </a:lnTo>
                      <a:lnTo>
                        <a:pt x="117" y="3943"/>
                      </a:lnTo>
                      <a:lnTo>
                        <a:pt x="133" y="3949"/>
                      </a:lnTo>
                      <a:lnTo>
                        <a:pt x="149" y="3953"/>
                      </a:lnTo>
                      <a:lnTo>
                        <a:pt x="165" y="3954"/>
                      </a:lnTo>
                      <a:lnTo>
                        <a:pt x="182" y="3955"/>
                      </a:lnTo>
                      <a:lnTo>
                        <a:pt x="5151" y="3955"/>
                      </a:lnTo>
                      <a:lnTo>
                        <a:pt x="5167" y="3954"/>
                      </a:lnTo>
                      <a:lnTo>
                        <a:pt x="5183" y="3953"/>
                      </a:lnTo>
                      <a:lnTo>
                        <a:pt x="5199" y="3949"/>
                      </a:lnTo>
                      <a:lnTo>
                        <a:pt x="5215" y="3943"/>
                      </a:lnTo>
                      <a:lnTo>
                        <a:pt x="5231" y="3937"/>
                      </a:lnTo>
                      <a:lnTo>
                        <a:pt x="5246" y="3928"/>
                      </a:lnTo>
                      <a:lnTo>
                        <a:pt x="5261" y="3919"/>
                      </a:lnTo>
                      <a:lnTo>
                        <a:pt x="5274" y="3910"/>
                      </a:lnTo>
                      <a:lnTo>
                        <a:pt x="5286" y="3898"/>
                      </a:lnTo>
                      <a:lnTo>
                        <a:pt x="5297" y="3884"/>
                      </a:lnTo>
                      <a:lnTo>
                        <a:pt x="5308" y="3869"/>
                      </a:lnTo>
                      <a:lnTo>
                        <a:pt x="5316" y="3855"/>
                      </a:lnTo>
                      <a:lnTo>
                        <a:pt x="5323" y="3839"/>
                      </a:lnTo>
                      <a:lnTo>
                        <a:pt x="5328" y="3821"/>
                      </a:lnTo>
                      <a:lnTo>
                        <a:pt x="5331" y="3802"/>
                      </a:lnTo>
                      <a:lnTo>
                        <a:pt x="5332" y="3782"/>
                      </a:lnTo>
                      <a:lnTo>
                        <a:pt x="5332" y="173"/>
                      </a:lnTo>
                      <a:lnTo>
                        <a:pt x="5331" y="153"/>
                      </a:lnTo>
                      <a:lnTo>
                        <a:pt x="5328" y="134"/>
                      </a:lnTo>
                      <a:lnTo>
                        <a:pt x="5323" y="117"/>
                      </a:lnTo>
                      <a:lnTo>
                        <a:pt x="5316" y="101"/>
                      </a:lnTo>
                      <a:lnTo>
                        <a:pt x="5308" y="86"/>
                      </a:lnTo>
                      <a:lnTo>
                        <a:pt x="5297" y="71"/>
                      </a:lnTo>
                      <a:lnTo>
                        <a:pt x="5286" y="58"/>
                      </a:lnTo>
                      <a:lnTo>
                        <a:pt x="5274" y="46"/>
                      </a:lnTo>
                      <a:lnTo>
                        <a:pt x="5261" y="36"/>
                      </a:lnTo>
                      <a:lnTo>
                        <a:pt x="5246" y="27"/>
                      </a:lnTo>
                      <a:lnTo>
                        <a:pt x="5231" y="19"/>
                      </a:lnTo>
                      <a:lnTo>
                        <a:pt x="5215" y="12"/>
                      </a:lnTo>
                      <a:lnTo>
                        <a:pt x="5199" y="7"/>
                      </a:lnTo>
                      <a:lnTo>
                        <a:pt x="5183" y="3"/>
                      </a:lnTo>
                      <a:lnTo>
                        <a:pt x="5167" y="1"/>
                      </a:lnTo>
                      <a:lnTo>
                        <a:pt x="5151" y="0"/>
                      </a:lnTo>
                      <a:close/>
                      <a:moveTo>
                        <a:pt x="5117" y="3741"/>
                      </a:moveTo>
                      <a:lnTo>
                        <a:pt x="215" y="3741"/>
                      </a:lnTo>
                      <a:lnTo>
                        <a:pt x="215" y="215"/>
                      </a:lnTo>
                      <a:lnTo>
                        <a:pt x="5117" y="215"/>
                      </a:lnTo>
                      <a:lnTo>
                        <a:pt x="5117" y="3741"/>
                      </a:lnTo>
                      <a:close/>
                      <a:moveTo>
                        <a:pt x="3815" y="4480"/>
                      </a:moveTo>
                      <a:lnTo>
                        <a:pt x="3475" y="4277"/>
                      </a:lnTo>
                      <a:lnTo>
                        <a:pt x="3443" y="4259"/>
                      </a:lnTo>
                      <a:lnTo>
                        <a:pt x="3431" y="4249"/>
                      </a:lnTo>
                      <a:lnTo>
                        <a:pt x="3420" y="4238"/>
                      </a:lnTo>
                      <a:lnTo>
                        <a:pt x="3413" y="4228"/>
                      </a:lnTo>
                      <a:lnTo>
                        <a:pt x="3408" y="4213"/>
                      </a:lnTo>
                      <a:lnTo>
                        <a:pt x="3404" y="4197"/>
                      </a:lnTo>
                      <a:lnTo>
                        <a:pt x="3404" y="4175"/>
                      </a:lnTo>
                      <a:lnTo>
                        <a:pt x="3404" y="4063"/>
                      </a:lnTo>
                      <a:lnTo>
                        <a:pt x="3189" y="4063"/>
                      </a:lnTo>
                      <a:lnTo>
                        <a:pt x="3189" y="4246"/>
                      </a:lnTo>
                      <a:lnTo>
                        <a:pt x="3189" y="4271"/>
                      </a:lnTo>
                      <a:lnTo>
                        <a:pt x="3191" y="4292"/>
                      </a:lnTo>
                      <a:lnTo>
                        <a:pt x="3195" y="4312"/>
                      </a:lnTo>
                      <a:lnTo>
                        <a:pt x="3201" y="4331"/>
                      </a:lnTo>
                      <a:lnTo>
                        <a:pt x="3205" y="4339"/>
                      </a:lnTo>
                      <a:lnTo>
                        <a:pt x="3209" y="4347"/>
                      </a:lnTo>
                      <a:lnTo>
                        <a:pt x="3216" y="4356"/>
                      </a:lnTo>
                      <a:lnTo>
                        <a:pt x="3223" y="4365"/>
                      </a:lnTo>
                      <a:lnTo>
                        <a:pt x="3230" y="4371"/>
                      </a:lnTo>
                      <a:lnTo>
                        <a:pt x="3239" y="4379"/>
                      </a:lnTo>
                      <a:lnTo>
                        <a:pt x="3248" y="4386"/>
                      </a:lnTo>
                      <a:lnTo>
                        <a:pt x="3259" y="4394"/>
                      </a:lnTo>
                      <a:lnTo>
                        <a:pt x="3514" y="4548"/>
                      </a:lnTo>
                      <a:lnTo>
                        <a:pt x="1813" y="4548"/>
                      </a:lnTo>
                      <a:lnTo>
                        <a:pt x="2041" y="4413"/>
                      </a:lnTo>
                      <a:lnTo>
                        <a:pt x="2885" y="4413"/>
                      </a:lnTo>
                      <a:lnTo>
                        <a:pt x="2885" y="4305"/>
                      </a:lnTo>
                      <a:lnTo>
                        <a:pt x="2131" y="4305"/>
                      </a:lnTo>
                      <a:lnTo>
                        <a:pt x="2135" y="4296"/>
                      </a:lnTo>
                      <a:lnTo>
                        <a:pt x="2137" y="4285"/>
                      </a:lnTo>
                      <a:lnTo>
                        <a:pt x="2141" y="4257"/>
                      </a:lnTo>
                      <a:lnTo>
                        <a:pt x="2143" y="4226"/>
                      </a:lnTo>
                      <a:lnTo>
                        <a:pt x="2144" y="4198"/>
                      </a:lnTo>
                      <a:lnTo>
                        <a:pt x="2144" y="4063"/>
                      </a:lnTo>
                      <a:lnTo>
                        <a:pt x="1929" y="4063"/>
                      </a:lnTo>
                      <a:lnTo>
                        <a:pt x="1929" y="4158"/>
                      </a:lnTo>
                      <a:lnTo>
                        <a:pt x="1928" y="4177"/>
                      </a:lnTo>
                      <a:lnTo>
                        <a:pt x="1924" y="4194"/>
                      </a:lnTo>
                      <a:lnTo>
                        <a:pt x="1919" y="4212"/>
                      </a:lnTo>
                      <a:lnTo>
                        <a:pt x="1911" y="4228"/>
                      </a:lnTo>
                      <a:lnTo>
                        <a:pt x="1901" y="4242"/>
                      </a:lnTo>
                      <a:lnTo>
                        <a:pt x="1890" y="4256"/>
                      </a:lnTo>
                      <a:lnTo>
                        <a:pt x="1877" y="4268"/>
                      </a:lnTo>
                      <a:lnTo>
                        <a:pt x="1864" y="4277"/>
                      </a:lnTo>
                      <a:lnTo>
                        <a:pt x="1517" y="4480"/>
                      </a:lnTo>
                      <a:lnTo>
                        <a:pt x="1507" y="4487"/>
                      </a:lnTo>
                      <a:lnTo>
                        <a:pt x="1496" y="4495"/>
                      </a:lnTo>
                      <a:lnTo>
                        <a:pt x="1487" y="4503"/>
                      </a:lnTo>
                      <a:lnTo>
                        <a:pt x="1477" y="4512"/>
                      </a:lnTo>
                      <a:lnTo>
                        <a:pt x="1469" y="4523"/>
                      </a:lnTo>
                      <a:lnTo>
                        <a:pt x="1462" y="4532"/>
                      </a:lnTo>
                      <a:lnTo>
                        <a:pt x="1456" y="4543"/>
                      </a:lnTo>
                      <a:lnTo>
                        <a:pt x="1450" y="4555"/>
                      </a:lnTo>
                      <a:lnTo>
                        <a:pt x="1445" y="4566"/>
                      </a:lnTo>
                      <a:lnTo>
                        <a:pt x="1441" y="4578"/>
                      </a:lnTo>
                      <a:lnTo>
                        <a:pt x="1438" y="4590"/>
                      </a:lnTo>
                      <a:lnTo>
                        <a:pt x="1436" y="4601"/>
                      </a:lnTo>
                      <a:lnTo>
                        <a:pt x="1434" y="4613"/>
                      </a:lnTo>
                      <a:lnTo>
                        <a:pt x="1434" y="4625"/>
                      </a:lnTo>
                      <a:lnTo>
                        <a:pt x="1434" y="4637"/>
                      </a:lnTo>
                      <a:lnTo>
                        <a:pt x="1436" y="4649"/>
                      </a:lnTo>
                      <a:lnTo>
                        <a:pt x="1437" y="4660"/>
                      </a:lnTo>
                      <a:lnTo>
                        <a:pt x="1440" y="4672"/>
                      </a:lnTo>
                      <a:lnTo>
                        <a:pt x="1444" y="4682"/>
                      </a:lnTo>
                      <a:lnTo>
                        <a:pt x="1448" y="4693"/>
                      </a:lnTo>
                      <a:lnTo>
                        <a:pt x="1453" y="4703"/>
                      </a:lnTo>
                      <a:lnTo>
                        <a:pt x="1460" y="4712"/>
                      </a:lnTo>
                      <a:lnTo>
                        <a:pt x="1467" y="4721"/>
                      </a:lnTo>
                      <a:lnTo>
                        <a:pt x="1475" y="4729"/>
                      </a:lnTo>
                      <a:lnTo>
                        <a:pt x="1484" y="4736"/>
                      </a:lnTo>
                      <a:lnTo>
                        <a:pt x="1493" y="4743"/>
                      </a:lnTo>
                      <a:lnTo>
                        <a:pt x="1504" y="4750"/>
                      </a:lnTo>
                      <a:lnTo>
                        <a:pt x="1516" y="4754"/>
                      </a:lnTo>
                      <a:lnTo>
                        <a:pt x="1528" y="4758"/>
                      </a:lnTo>
                      <a:lnTo>
                        <a:pt x="1542" y="4760"/>
                      </a:lnTo>
                      <a:lnTo>
                        <a:pt x="1556" y="4763"/>
                      </a:lnTo>
                      <a:lnTo>
                        <a:pt x="1571" y="4763"/>
                      </a:lnTo>
                      <a:lnTo>
                        <a:pt x="3761" y="4763"/>
                      </a:lnTo>
                      <a:lnTo>
                        <a:pt x="3777" y="4763"/>
                      </a:lnTo>
                      <a:lnTo>
                        <a:pt x="3790" y="4760"/>
                      </a:lnTo>
                      <a:lnTo>
                        <a:pt x="3804" y="4758"/>
                      </a:lnTo>
                      <a:lnTo>
                        <a:pt x="3816" y="4754"/>
                      </a:lnTo>
                      <a:lnTo>
                        <a:pt x="3828" y="4750"/>
                      </a:lnTo>
                      <a:lnTo>
                        <a:pt x="3839" y="4743"/>
                      </a:lnTo>
                      <a:lnTo>
                        <a:pt x="3848" y="4736"/>
                      </a:lnTo>
                      <a:lnTo>
                        <a:pt x="3857" y="4729"/>
                      </a:lnTo>
                      <a:lnTo>
                        <a:pt x="3865" y="4721"/>
                      </a:lnTo>
                      <a:lnTo>
                        <a:pt x="3872" y="4712"/>
                      </a:lnTo>
                      <a:lnTo>
                        <a:pt x="3879" y="4703"/>
                      </a:lnTo>
                      <a:lnTo>
                        <a:pt x="3884" y="4693"/>
                      </a:lnTo>
                      <a:lnTo>
                        <a:pt x="3888" y="4682"/>
                      </a:lnTo>
                      <a:lnTo>
                        <a:pt x="3892" y="4672"/>
                      </a:lnTo>
                      <a:lnTo>
                        <a:pt x="3895" y="4661"/>
                      </a:lnTo>
                      <a:lnTo>
                        <a:pt x="3896" y="4649"/>
                      </a:lnTo>
                      <a:lnTo>
                        <a:pt x="3898" y="4637"/>
                      </a:lnTo>
                      <a:lnTo>
                        <a:pt x="3898" y="4625"/>
                      </a:lnTo>
                      <a:lnTo>
                        <a:pt x="3898" y="4614"/>
                      </a:lnTo>
                      <a:lnTo>
                        <a:pt x="3896" y="4602"/>
                      </a:lnTo>
                      <a:lnTo>
                        <a:pt x="3894" y="4590"/>
                      </a:lnTo>
                      <a:lnTo>
                        <a:pt x="3891" y="4578"/>
                      </a:lnTo>
                      <a:lnTo>
                        <a:pt x="3887" y="4566"/>
                      </a:lnTo>
                      <a:lnTo>
                        <a:pt x="3882" y="4555"/>
                      </a:lnTo>
                      <a:lnTo>
                        <a:pt x="3876" y="4544"/>
                      </a:lnTo>
                      <a:lnTo>
                        <a:pt x="3871" y="4532"/>
                      </a:lnTo>
                      <a:lnTo>
                        <a:pt x="3863" y="4523"/>
                      </a:lnTo>
                      <a:lnTo>
                        <a:pt x="3855" y="4512"/>
                      </a:lnTo>
                      <a:lnTo>
                        <a:pt x="3847" y="4503"/>
                      </a:lnTo>
                      <a:lnTo>
                        <a:pt x="3836" y="4495"/>
                      </a:lnTo>
                      <a:lnTo>
                        <a:pt x="3827" y="4487"/>
                      </a:lnTo>
                      <a:lnTo>
                        <a:pt x="3815" y="4480"/>
                      </a:lnTo>
                      <a:close/>
                      <a:moveTo>
                        <a:pt x="2666" y="3264"/>
                      </a:moveTo>
                      <a:lnTo>
                        <a:pt x="2666" y="3264"/>
                      </a:lnTo>
                      <a:lnTo>
                        <a:pt x="2647" y="3266"/>
                      </a:lnTo>
                      <a:lnTo>
                        <a:pt x="2628" y="3268"/>
                      </a:lnTo>
                      <a:lnTo>
                        <a:pt x="2610" y="3272"/>
                      </a:lnTo>
                      <a:lnTo>
                        <a:pt x="2592" y="3279"/>
                      </a:lnTo>
                      <a:lnTo>
                        <a:pt x="2576" y="3287"/>
                      </a:lnTo>
                      <a:lnTo>
                        <a:pt x="2560" y="3297"/>
                      </a:lnTo>
                      <a:lnTo>
                        <a:pt x="2545" y="3307"/>
                      </a:lnTo>
                      <a:lnTo>
                        <a:pt x="2532" y="3319"/>
                      </a:lnTo>
                      <a:lnTo>
                        <a:pt x="2520" y="3333"/>
                      </a:lnTo>
                      <a:lnTo>
                        <a:pt x="2509" y="3348"/>
                      </a:lnTo>
                      <a:lnTo>
                        <a:pt x="2500" y="3364"/>
                      </a:lnTo>
                      <a:lnTo>
                        <a:pt x="2492" y="3380"/>
                      </a:lnTo>
                      <a:lnTo>
                        <a:pt x="2485" y="3397"/>
                      </a:lnTo>
                      <a:lnTo>
                        <a:pt x="2481" y="3416"/>
                      </a:lnTo>
                      <a:lnTo>
                        <a:pt x="2478" y="3435"/>
                      </a:lnTo>
                      <a:lnTo>
                        <a:pt x="2477" y="3454"/>
                      </a:lnTo>
                      <a:lnTo>
                        <a:pt x="2478" y="3474"/>
                      </a:lnTo>
                      <a:lnTo>
                        <a:pt x="2481" y="3492"/>
                      </a:lnTo>
                      <a:lnTo>
                        <a:pt x="2485" y="3510"/>
                      </a:lnTo>
                      <a:lnTo>
                        <a:pt x="2492" y="3527"/>
                      </a:lnTo>
                      <a:lnTo>
                        <a:pt x="2500" y="3545"/>
                      </a:lnTo>
                      <a:lnTo>
                        <a:pt x="2509" y="3560"/>
                      </a:lnTo>
                      <a:lnTo>
                        <a:pt x="2520" y="3574"/>
                      </a:lnTo>
                      <a:lnTo>
                        <a:pt x="2532" y="3588"/>
                      </a:lnTo>
                      <a:lnTo>
                        <a:pt x="2545" y="3600"/>
                      </a:lnTo>
                      <a:lnTo>
                        <a:pt x="2560" y="3612"/>
                      </a:lnTo>
                      <a:lnTo>
                        <a:pt x="2576" y="3621"/>
                      </a:lnTo>
                      <a:lnTo>
                        <a:pt x="2592" y="3629"/>
                      </a:lnTo>
                      <a:lnTo>
                        <a:pt x="2610" y="3635"/>
                      </a:lnTo>
                      <a:lnTo>
                        <a:pt x="2628" y="3640"/>
                      </a:lnTo>
                      <a:lnTo>
                        <a:pt x="2647" y="3643"/>
                      </a:lnTo>
                      <a:lnTo>
                        <a:pt x="2666" y="3644"/>
                      </a:lnTo>
                      <a:lnTo>
                        <a:pt x="2686" y="3643"/>
                      </a:lnTo>
                      <a:lnTo>
                        <a:pt x="2705" y="3640"/>
                      </a:lnTo>
                      <a:lnTo>
                        <a:pt x="2722" y="3635"/>
                      </a:lnTo>
                      <a:lnTo>
                        <a:pt x="2740" y="3629"/>
                      </a:lnTo>
                      <a:lnTo>
                        <a:pt x="2756" y="3621"/>
                      </a:lnTo>
                      <a:lnTo>
                        <a:pt x="2772" y="3612"/>
                      </a:lnTo>
                      <a:lnTo>
                        <a:pt x="2787" y="3600"/>
                      </a:lnTo>
                      <a:lnTo>
                        <a:pt x="2800" y="3588"/>
                      </a:lnTo>
                      <a:lnTo>
                        <a:pt x="2812" y="3574"/>
                      </a:lnTo>
                      <a:lnTo>
                        <a:pt x="2823" y="3560"/>
                      </a:lnTo>
                      <a:lnTo>
                        <a:pt x="2832" y="3545"/>
                      </a:lnTo>
                      <a:lnTo>
                        <a:pt x="2840" y="3527"/>
                      </a:lnTo>
                      <a:lnTo>
                        <a:pt x="2847" y="3510"/>
                      </a:lnTo>
                      <a:lnTo>
                        <a:pt x="2852" y="3492"/>
                      </a:lnTo>
                      <a:lnTo>
                        <a:pt x="2855" y="3474"/>
                      </a:lnTo>
                      <a:lnTo>
                        <a:pt x="2855" y="3454"/>
                      </a:lnTo>
                      <a:lnTo>
                        <a:pt x="2855" y="3435"/>
                      </a:lnTo>
                      <a:lnTo>
                        <a:pt x="2852" y="3416"/>
                      </a:lnTo>
                      <a:lnTo>
                        <a:pt x="2847" y="3397"/>
                      </a:lnTo>
                      <a:lnTo>
                        <a:pt x="2840" y="3380"/>
                      </a:lnTo>
                      <a:lnTo>
                        <a:pt x="2832" y="3364"/>
                      </a:lnTo>
                      <a:lnTo>
                        <a:pt x="2823" y="3348"/>
                      </a:lnTo>
                      <a:lnTo>
                        <a:pt x="2812" y="3333"/>
                      </a:lnTo>
                      <a:lnTo>
                        <a:pt x="2800" y="3319"/>
                      </a:lnTo>
                      <a:lnTo>
                        <a:pt x="2787" y="3307"/>
                      </a:lnTo>
                      <a:lnTo>
                        <a:pt x="2772" y="3297"/>
                      </a:lnTo>
                      <a:lnTo>
                        <a:pt x="2756" y="3287"/>
                      </a:lnTo>
                      <a:lnTo>
                        <a:pt x="2740" y="3279"/>
                      </a:lnTo>
                      <a:lnTo>
                        <a:pt x="2722" y="3272"/>
                      </a:lnTo>
                      <a:lnTo>
                        <a:pt x="2705" y="3268"/>
                      </a:lnTo>
                      <a:lnTo>
                        <a:pt x="2686" y="3266"/>
                      </a:lnTo>
                      <a:lnTo>
                        <a:pt x="2666" y="3264"/>
                      </a:lnTo>
                      <a:close/>
                      <a:moveTo>
                        <a:pt x="2666" y="3537"/>
                      </a:moveTo>
                      <a:lnTo>
                        <a:pt x="2666" y="3537"/>
                      </a:lnTo>
                      <a:lnTo>
                        <a:pt x="2658" y="3535"/>
                      </a:lnTo>
                      <a:lnTo>
                        <a:pt x="2650" y="3534"/>
                      </a:lnTo>
                      <a:lnTo>
                        <a:pt x="2642" y="3533"/>
                      </a:lnTo>
                      <a:lnTo>
                        <a:pt x="2634" y="3530"/>
                      </a:lnTo>
                      <a:lnTo>
                        <a:pt x="2620" y="3522"/>
                      </a:lnTo>
                      <a:lnTo>
                        <a:pt x="2608" y="3513"/>
                      </a:lnTo>
                      <a:lnTo>
                        <a:pt x="2598" y="3500"/>
                      </a:lnTo>
                      <a:lnTo>
                        <a:pt x="2591" y="3486"/>
                      </a:lnTo>
                      <a:lnTo>
                        <a:pt x="2588" y="3479"/>
                      </a:lnTo>
                      <a:lnTo>
                        <a:pt x="2585" y="3471"/>
                      </a:lnTo>
                      <a:lnTo>
                        <a:pt x="2584" y="3463"/>
                      </a:lnTo>
                      <a:lnTo>
                        <a:pt x="2584" y="3454"/>
                      </a:lnTo>
                      <a:lnTo>
                        <a:pt x="2584" y="3445"/>
                      </a:lnTo>
                      <a:lnTo>
                        <a:pt x="2585" y="3437"/>
                      </a:lnTo>
                      <a:lnTo>
                        <a:pt x="2588" y="3429"/>
                      </a:lnTo>
                      <a:lnTo>
                        <a:pt x="2591" y="3421"/>
                      </a:lnTo>
                      <a:lnTo>
                        <a:pt x="2598" y="3408"/>
                      </a:lnTo>
                      <a:lnTo>
                        <a:pt x="2608" y="3396"/>
                      </a:lnTo>
                      <a:lnTo>
                        <a:pt x="2620" y="3385"/>
                      </a:lnTo>
                      <a:lnTo>
                        <a:pt x="2634" y="3378"/>
                      </a:lnTo>
                      <a:lnTo>
                        <a:pt x="2642" y="3376"/>
                      </a:lnTo>
                      <a:lnTo>
                        <a:pt x="2650" y="3373"/>
                      </a:lnTo>
                      <a:lnTo>
                        <a:pt x="2658" y="3372"/>
                      </a:lnTo>
                      <a:lnTo>
                        <a:pt x="2666" y="3372"/>
                      </a:lnTo>
                      <a:lnTo>
                        <a:pt x="2674" y="3372"/>
                      </a:lnTo>
                      <a:lnTo>
                        <a:pt x="2682" y="3373"/>
                      </a:lnTo>
                      <a:lnTo>
                        <a:pt x="2690" y="3376"/>
                      </a:lnTo>
                      <a:lnTo>
                        <a:pt x="2698" y="3378"/>
                      </a:lnTo>
                      <a:lnTo>
                        <a:pt x="2712" y="3385"/>
                      </a:lnTo>
                      <a:lnTo>
                        <a:pt x="2724" y="3396"/>
                      </a:lnTo>
                      <a:lnTo>
                        <a:pt x="2734" y="3408"/>
                      </a:lnTo>
                      <a:lnTo>
                        <a:pt x="2742" y="3421"/>
                      </a:lnTo>
                      <a:lnTo>
                        <a:pt x="2745" y="3429"/>
                      </a:lnTo>
                      <a:lnTo>
                        <a:pt x="2747" y="3437"/>
                      </a:lnTo>
                      <a:lnTo>
                        <a:pt x="2748" y="3445"/>
                      </a:lnTo>
                      <a:lnTo>
                        <a:pt x="2748" y="3454"/>
                      </a:lnTo>
                      <a:lnTo>
                        <a:pt x="2748" y="3463"/>
                      </a:lnTo>
                      <a:lnTo>
                        <a:pt x="2747" y="3471"/>
                      </a:lnTo>
                      <a:lnTo>
                        <a:pt x="2745" y="3479"/>
                      </a:lnTo>
                      <a:lnTo>
                        <a:pt x="2742" y="3486"/>
                      </a:lnTo>
                      <a:lnTo>
                        <a:pt x="2734" y="3500"/>
                      </a:lnTo>
                      <a:lnTo>
                        <a:pt x="2724" y="3513"/>
                      </a:lnTo>
                      <a:lnTo>
                        <a:pt x="2712" y="3522"/>
                      </a:lnTo>
                      <a:lnTo>
                        <a:pt x="2698" y="3530"/>
                      </a:lnTo>
                      <a:lnTo>
                        <a:pt x="2690" y="3533"/>
                      </a:lnTo>
                      <a:lnTo>
                        <a:pt x="2682" y="3534"/>
                      </a:lnTo>
                      <a:lnTo>
                        <a:pt x="2674" y="3535"/>
                      </a:lnTo>
                      <a:lnTo>
                        <a:pt x="2666" y="3537"/>
                      </a:lnTo>
                      <a:close/>
                      <a:moveTo>
                        <a:pt x="4921" y="390"/>
                      </a:moveTo>
                      <a:lnTo>
                        <a:pt x="4814" y="390"/>
                      </a:lnTo>
                      <a:lnTo>
                        <a:pt x="4814" y="3082"/>
                      </a:lnTo>
                      <a:lnTo>
                        <a:pt x="518" y="3082"/>
                      </a:lnTo>
                      <a:lnTo>
                        <a:pt x="518" y="498"/>
                      </a:lnTo>
                      <a:lnTo>
                        <a:pt x="4599" y="498"/>
                      </a:lnTo>
                      <a:lnTo>
                        <a:pt x="4599" y="390"/>
                      </a:lnTo>
                      <a:lnTo>
                        <a:pt x="411" y="390"/>
                      </a:lnTo>
                      <a:lnTo>
                        <a:pt x="411" y="3189"/>
                      </a:lnTo>
                      <a:lnTo>
                        <a:pt x="4921" y="3189"/>
                      </a:lnTo>
                      <a:lnTo>
                        <a:pt x="4921" y="390"/>
                      </a:lnTo>
                      <a:close/>
                    </a:path>
                  </a:pathLst>
                </a:custGeom>
                <a:solidFill>
                  <a:srgbClr val="1F49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anchor="t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93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EYInterstate Light" panose="02000506000000020004" pitchFamily="2" charset="0"/>
                  </a:endParaRPr>
                </a:p>
              </p:txBody>
            </p:sp>
          </p:grpSp>
          <p:sp>
            <p:nvSpPr>
              <p:cNvPr id="124" name="Rectangle 123"/>
              <p:cNvSpPr/>
              <p:nvPr/>
            </p:nvSpPr>
            <p:spPr>
              <a:xfrm>
                <a:off x="1796832" y="5655436"/>
                <a:ext cx="1085840" cy="60050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Tool </a:t>
                </a:r>
                <a:r>
                  <a:rPr kumimoji="0" lang="en-GB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Based Filing</a:t>
                </a:r>
              </a:p>
            </p:txBody>
          </p:sp>
        </p:grpSp>
      </p:grpSp>
      <p:cxnSp>
        <p:nvCxnSpPr>
          <p:cNvPr id="135" name="Straight Arrow Connector 134"/>
          <p:cNvCxnSpPr>
            <a:stCxn id="182" idx="6"/>
          </p:cNvCxnSpPr>
          <p:nvPr/>
        </p:nvCxnSpPr>
        <p:spPr>
          <a:xfrm flipV="1">
            <a:off x="3449683" y="2018823"/>
            <a:ext cx="1269132" cy="4562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cxnSp>
        <p:nvCxnSpPr>
          <p:cNvPr id="136" name="Straight Arrow Connector 135"/>
          <p:cNvCxnSpPr>
            <a:stCxn id="120" idx="3"/>
            <a:endCxn id="138" idx="2"/>
          </p:cNvCxnSpPr>
          <p:nvPr/>
        </p:nvCxnSpPr>
        <p:spPr>
          <a:xfrm flipV="1">
            <a:off x="7351087" y="1956908"/>
            <a:ext cx="1418555" cy="7221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grpSp>
        <p:nvGrpSpPr>
          <p:cNvPr id="137" name="Group 136"/>
          <p:cNvGrpSpPr/>
          <p:nvPr/>
        </p:nvGrpSpPr>
        <p:grpSpPr>
          <a:xfrm>
            <a:off x="8769642" y="1591148"/>
            <a:ext cx="731520" cy="731520"/>
            <a:chOff x="3975963" y="3789041"/>
            <a:chExt cx="731520" cy="731520"/>
          </a:xfrm>
        </p:grpSpPr>
        <p:sp>
          <p:nvSpPr>
            <p:cNvPr id="138" name="Oval 137"/>
            <p:cNvSpPr/>
            <p:nvPr/>
          </p:nvSpPr>
          <p:spPr>
            <a:xfrm>
              <a:off x="3975963" y="3789041"/>
              <a:ext cx="731520" cy="73152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206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69"/>
            <p:cNvSpPr>
              <a:spLocks noChangeAspect="1" noEditPoints="1"/>
            </p:cNvSpPr>
            <p:nvPr/>
          </p:nvSpPr>
          <p:spPr bwMode="auto">
            <a:xfrm>
              <a:off x="4106744" y="3953446"/>
              <a:ext cx="469958" cy="419701"/>
            </a:xfrm>
            <a:custGeom>
              <a:avLst/>
              <a:gdLst>
                <a:gd name="T0" fmla="*/ 2147483647 w 5332"/>
                <a:gd name="T1" fmla="*/ 2147483647 h 4763"/>
                <a:gd name="T2" fmla="*/ 2147483647 w 5332"/>
                <a:gd name="T3" fmla="*/ 2147483647 h 4763"/>
                <a:gd name="T4" fmla="*/ 2147483647 w 5332"/>
                <a:gd name="T5" fmla="*/ 2147483647 h 4763"/>
                <a:gd name="T6" fmla="*/ 2147483647 w 5332"/>
                <a:gd name="T7" fmla="*/ 2147483647 h 4763"/>
                <a:gd name="T8" fmla="*/ 2147483647 w 5332"/>
                <a:gd name="T9" fmla="*/ 2147483647 h 4763"/>
                <a:gd name="T10" fmla="*/ 2147483647 w 5332"/>
                <a:gd name="T11" fmla="*/ 2147483647 h 4763"/>
                <a:gd name="T12" fmla="*/ 2147483647 w 5332"/>
                <a:gd name="T13" fmla="*/ 2147483647 h 4763"/>
                <a:gd name="T14" fmla="*/ 2147483647 w 5332"/>
                <a:gd name="T15" fmla="*/ 2147483647 h 4763"/>
                <a:gd name="T16" fmla="*/ 2147483647 w 5332"/>
                <a:gd name="T17" fmla="*/ 2147483647 h 4763"/>
                <a:gd name="T18" fmla="*/ 2147483647 w 5332"/>
                <a:gd name="T19" fmla="*/ 2147483647 h 4763"/>
                <a:gd name="T20" fmla="*/ 2147483647 w 5332"/>
                <a:gd name="T21" fmla="*/ 2147483647 h 4763"/>
                <a:gd name="T22" fmla="*/ 2147483647 w 5332"/>
                <a:gd name="T23" fmla="*/ 2147483647 h 4763"/>
                <a:gd name="T24" fmla="*/ 2147483647 w 5332"/>
                <a:gd name="T25" fmla="*/ 2147483647 h 4763"/>
                <a:gd name="T26" fmla="*/ 2147483647 w 5332"/>
                <a:gd name="T27" fmla="*/ 2147483647 h 4763"/>
                <a:gd name="T28" fmla="*/ 2147483647 w 5332"/>
                <a:gd name="T29" fmla="*/ 2147483647 h 4763"/>
                <a:gd name="T30" fmla="*/ 2147483647 w 5332"/>
                <a:gd name="T31" fmla="*/ 2147483647 h 4763"/>
                <a:gd name="T32" fmla="*/ 2147483647 w 5332"/>
                <a:gd name="T33" fmla="*/ 2147483647 h 4763"/>
                <a:gd name="T34" fmla="*/ 2147483647 w 5332"/>
                <a:gd name="T35" fmla="*/ 2147483647 h 4763"/>
                <a:gd name="T36" fmla="*/ 2147483647 w 5332"/>
                <a:gd name="T37" fmla="*/ 2147483647 h 4763"/>
                <a:gd name="T38" fmla="*/ 2147483647 w 5332"/>
                <a:gd name="T39" fmla="*/ 2147483647 h 4763"/>
                <a:gd name="T40" fmla="*/ 2147483647 w 5332"/>
                <a:gd name="T41" fmla="*/ 2147483647 h 4763"/>
                <a:gd name="T42" fmla="*/ 2147483647 w 5332"/>
                <a:gd name="T43" fmla="*/ 2147483647 h 4763"/>
                <a:gd name="T44" fmla="*/ 2147483647 w 5332"/>
                <a:gd name="T45" fmla="*/ 2147483647 h 4763"/>
                <a:gd name="T46" fmla="*/ 2147483647 w 5332"/>
                <a:gd name="T47" fmla="*/ 2147483647 h 4763"/>
                <a:gd name="T48" fmla="*/ 2147483647 w 5332"/>
                <a:gd name="T49" fmla="*/ 2147483647 h 4763"/>
                <a:gd name="T50" fmla="*/ 2147483647 w 5332"/>
                <a:gd name="T51" fmla="*/ 2147483647 h 4763"/>
                <a:gd name="T52" fmla="*/ 2147483647 w 5332"/>
                <a:gd name="T53" fmla="*/ 2147483647 h 4763"/>
                <a:gd name="T54" fmla="*/ 2147483647 w 5332"/>
                <a:gd name="T55" fmla="*/ 2147483647 h 4763"/>
                <a:gd name="T56" fmla="*/ 2147483647 w 5332"/>
                <a:gd name="T57" fmla="*/ 2147483647 h 4763"/>
                <a:gd name="T58" fmla="*/ 2147483647 w 5332"/>
                <a:gd name="T59" fmla="*/ 2147483647 h 4763"/>
                <a:gd name="T60" fmla="*/ 2147483647 w 5332"/>
                <a:gd name="T61" fmla="*/ 2147483647 h 4763"/>
                <a:gd name="T62" fmla="*/ 2147483647 w 5332"/>
                <a:gd name="T63" fmla="*/ 2147483647 h 4763"/>
                <a:gd name="T64" fmla="*/ 2147483647 w 5332"/>
                <a:gd name="T65" fmla="*/ 2147483647 h 4763"/>
                <a:gd name="T66" fmla="*/ 2147483647 w 5332"/>
                <a:gd name="T67" fmla="*/ 2147483647 h 4763"/>
                <a:gd name="T68" fmla="*/ 2147483647 w 5332"/>
                <a:gd name="T69" fmla="*/ 2147483647 h 4763"/>
                <a:gd name="T70" fmla="*/ 2147483647 w 5332"/>
                <a:gd name="T71" fmla="*/ 2147483647 h 4763"/>
                <a:gd name="T72" fmla="*/ 2147483647 w 5332"/>
                <a:gd name="T73" fmla="*/ 2147483647 h 4763"/>
                <a:gd name="T74" fmla="*/ 2147483647 w 5332"/>
                <a:gd name="T75" fmla="*/ 2147483647 h 4763"/>
                <a:gd name="T76" fmla="*/ 2147483647 w 5332"/>
                <a:gd name="T77" fmla="*/ 2147483647 h 4763"/>
                <a:gd name="T78" fmla="*/ 2147483647 w 5332"/>
                <a:gd name="T79" fmla="*/ 2147483647 h 4763"/>
                <a:gd name="T80" fmla="*/ 2147483647 w 5332"/>
                <a:gd name="T81" fmla="*/ 2147483647 h 4763"/>
                <a:gd name="T82" fmla="*/ 2147483647 w 5332"/>
                <a:gd name="T83" fmla="*/ 2147483647 h 4763"/>
                <a:gd name="T84" fmla="*/ 2147483647 w 5332"/>
                <a:gd name="T85" fmla="*/ 2147483647 h 4763"/>
                <a:gd name="T86" fmla="*/ 2147483647 w 5332"/>
                <a:gd name="T87" fmla="*/ 2147483647 h 4763"/>
                <a:gd name="T88" fmla="*/ 2147483647 w 5332"/>
                <a:gd name="T89" fmla="*/ 2147483647 h 4763"/>
                <a:gd name="T90" fmla="*/ 2147483647 w 5332"/>
                <a:gd name="T91" fmla="*/ 2147483647 h 4763"/>
                <a:gd name="T92" fmla="*/ 2147483647 w 5332"/>
                <a:gd name="T93" fmla="*/ 2147483647 h 4763"/>
                <a:gd name="T94" fmla="*/ 2147483647 w 5332"/>
                <a:gd name="T95" fmla="*/ 2147483647 h 4763"/>
                <a:gd name="T96" fmla="*/ 2147483647 w 5332"/>
                <a:gd name="T97" fmla="*/ 2147483647 h 4763"/>
                <a:gd name="T98" fmla="*/ 2147483647 w 5332"/>
                <a:gd name="T99" fmla="*/ 2147483647 h 4763"/>
                <a:gd name="T100" fmla="*/ 2147483647 w 5332"/>
                <a:gd name="T101" fmla="*/ 2147483647 h 4763"/>
                <a:gd name="T102" fmla="*/ 2147483647 w 5332"/>
                <a:gd name="T103" fmla="*/ 2147483647 h 4763"/>
                <a:gd name="T104" fmla="*/ 2147483647 w 5332"/>
                <a:gd name="T105" fmla="*/ 2147483647 h 4763"/>
                <a:gd name="T106" fmla="*/ 2147483647 w 5332"/>
                <a:gd name="T107" fmla="*/ 2147483647 h 4763"/>
                <a:gd name="T108" fmla="*/ 2147483647 w 5332"/>
                <a:gd name="T109" fmla="*/ 2147483647 h 4763"/>
                <a:gd name="T110" fmla="*/ 2147483647 w 5332"/>
                <a:gd name="T111" fmla="*/ 2147483647 h 4763"/>
                <a:gd name="T112" fmla="*/ 2147483647 w 5332"/>
                <a:gd name="T113" fmla="*/ 2147483647 h 4763"/>
                <a:gd name="T114" fmla="*/ 2147483647 w 5332"/>
                <a:gd name="T115" fmla="*/ 2147483647 h 4763"/>
                <a:gd name="T116" fmla="*/ 2147483647 w 5332"/>
                <a:gd name="T117" fmla="*/ 2147483647 h 4763"/>
                <a:gd name="T118" fmla="*/ 2147483647 w 5332"/>
                <a:gd name="T119" fmla="*/ 2147483647 h 4763"/>
                <a:gd name="T120" fmla="*/ 2147483647 w 5332"/>
                <a:gd name="T121" fmla="*/ 2147483647 h 47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32"/>
                <a:gd name="T184" fmla="*/ 0 h 4763"/>
                <a:gd name="T185" fmla="*/ 5332 w 5332"/>
                <a:gd name="T186" fmla="*/ 4763 h 47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32" h="4763">
                  <a:moveTo>
                    <a:pt x="1234" y="2015"/>
                  </a:moveTo>
                  <a:lnTo>
                    <a:pt x="837" y="2015"/>
                  </a:lnTo>
                  <a:lnTo>
                    <a:pt x="840" y="1984"/>
                  </a:lnTo>
                  <a:lnTo>
                    <a:pt x="844" y="1955"/>
                  </a:lnTo>
                  <a:lnTo>
                    <a:pt x="849" y="1928"/>
                  </a:lnTo>
                  <a:lnTo>
                    <a:pt x="859" y="1903"/>
                  </a:lnTo>
                  <a:lnTo>
                    <a:pt x="868" y="1880"/>
                  </a:lnTo>
                  <a:lnTo>
                    <a:pt x="880" y="1858"/>
                  </a:lnTo>
                  <a:lnTo>
                    <a:pt x="894" y="1838"/>
                  </a:lnTo>
                  <a:lnTo>
                    <a:pt x="908" y="1819"/>
                  </a:lnTo>
                  <a:lnTo>
                    <a:pt x="926" y="1803"/>
                  </a:lnTo>
                  <a:lnTo>
                    <a:pt x="943" y="1787"/>
                  </a:lnTo>
                  <a:lnTo>
                    <a:pt x="962" y="1772"/>
                  </a:lnTo>
                  <a:lnTo>
                    <a:pt x="982" y="1759"/>
                  </a:lnTo>
                  <a:lnTo>
                    <a:pt x="1004" y="1746"/>
                  </a:lnTo>
                  <a:lnTo>
                    <a:pt x="1025" y="1735"/>
                  </a:lnTo>
                  <a:lnTo>
                    <a:pt x="1048" y="1723"/>
                  </a:lnTo>
                  <a:lnTo>
                    <a:pt x="1071" y="1713"/>
                  </a:lnTo>
                  <a:lnTo>
                    <a:pt x="1085" y="1705"/>
                  </a:lnTo>
                  <a:lnTo>
                    <a:pt x="1098" y="1699"/>
                  </a:lnTo>
                  <a:lnTo>
                    <a:pt x="1108" y="1691"/>
                  </a:lnTo>
                  <a:lnTo>
                    <a:pt x="1115" y="1684"/>
                  </a:lnTo>
                  <a:lnTo>
                    <a:pt x="1122" y="1676"/>
                  </a:lnTo>
                  <a:lnTo>
                    <a:pt x="1124" y="1668"/>
                  </a:lnTo>
                  <a:lnTo>
                    <a:pt x="1127" y="1660"/>
                  </a:lnTo>
                  <a:lnTo>
                    <a:pt x="1128" y="1652"/>
                  </a:lnTo>
                  <a:lnTo>
                    <a:pt x="1127" y="1642"/>
                  </a:lnTo>
                  <a:lnTo>
                    <a:pt x="1123" y="1633"/>
                  </a:lnTo>
                  <a:lnTo>
                    <a:pt x="1118" y="1625"/>
                  </a:lnTo>
                  <a:lnTo>
                    <a:pt x="1110" y="1617"/>
                  </a:lnTo>
                  <a:lnTo>
                    <a:pt x="1098" y="1610"/>
                  </a:lnTo>
                  <a:lnTo>
                    <a:pt x="1083" y="1605"/>
                  </a:lnTo>
                  <a:lnTo>
                    <a:pt x="1065" y="1602"/>
                  </a:lnTo>
                  <a:lnTo>
                    <a:pt x="1045" y="1601"/>
                  </a:lnTo>
                  <a:lnTo>
                    <a:pt x="1022" y="1602"/>
                  </a:lnTo>
                  <a:lnTo>
                    <a:pt x="1002" y="1606"/>
                  </a:lnTo>
                  <a:lnTo>
                    <a:pt x="982" y="1611"/>
                  </a:lnTo>
                  <a:lnTo>
                    <a:pt x="963" y="1618"/>
                  </a:lnTo>
                  <a:lnTo>
                    <a:pt x="946" y="1627"/>
                  </a:lnTo>
                  <a:lnTo>
                    <a:pt x="930" y="1638"/>
                  </a:lnTo>
                  <a:lnTo>
                    <a:pt x="915" y="1649"/>
                  </a:lnTo>
                  <a:lnTo>
                    <a:pt x="900" y="1661"/>
                  </a:lnTo>
                  <a:lnTo>
                    <a:pt x="836" y="1586"/>
                  </a:lnTo>
                  <a:lnTo>
                    <a:pt x="856" y="1567"/>
                  </a:lnTo>
                  <a:lnTo>
                    <a:pt x="879" y="1550"/>
                  </a:lnTo>
                  <a:lnTo>
                    <a:pt x="903" y="1535"/>
                  </a:lnTo>
                  <a:lnTo>
                    <a:pt x="928" y="1523"/>
                  </a:lnTo>
                  <a:lnTo>
                    <a:pt x="955" y="1513"/>
                  </a:lnTo>
                  <a:lnTo>
                    <a:pt x="982" y="1507"/>
                  </a:lnTo>
                  <a:lnTo>
                    <a:pt x="1012" y="1503"/>
                  </a:lnTo>
                  <a:lnTo>
                    <a:pt x="1041" y="1501"/>
                  </a:lnTo>
                  <a:lnTo>
                    <a:pt x="1063" y="1503"/>
                  </a:lnTo>
                  <a:lnTo>
                    <a:pt x="1084" y="1504"/>
                  </a:lnTo>
                  <a:lnTo>
                    <a:pt x="1103" y="1507"/>
                  </a:lnTo>
                  <a:lnTo>
                    <a:pt x="1122" y="1511"/>
                  </a:lnTo>
                  <a:lnTo>
                    <a:pt x="1138" y="1516"/>
                  </a:lnTo>
                  <a:lnTo>
                    <a:pt x="1154" y="1523"/>
                  </a:lnTo>
                  <a:lnTo>
                    <a:pt x="1167" y="1530"/>
                  </a:lnTo>
                  <a:lnTo>
                    <a:pt x="1179" y="1538"/>
                  </a:lnTo>
                  <a:lnTo>
                    <a:pt x="1191" y="1548"/>
                  </a:lnTo>
                  <a:lnTo>
                    <a:pt x="1201" y="1559"/>
                  </a:lnTo>
                  <a:lnTo>
                    <a:pt x="1210" y="1571"/>
                  </a:lnTo>
                  <a:lnTo>
                    <a:pt x="1217" y="1583"/>
                  </a:lnTo>
                  <a:lnTo>
                    <a:pt x="1222" y="1598"/>
                  </a:lnTo>
                  <a:lnTo>
                    <a:pt x="1226" y="1613"/>
                  </a:lnTo>
                  <a:lnTo>
                    <a:pt x="1228" y="1630"/>
                  </a:lnTo>
                  <a:lnTo>
                    <a:pt x="1229" y="1648"/>
                  </a:lnTo>
                  <a:lnTo>
                    <a:pt x="1229" y="1662"/>
                  </a:lnTo>
                  <a:lnTo>
                    <a:pt x="1226" y="1676"/>
                  </a:lnTo>
                  <a:lnTo>
                    <a:pt x="1225" y="1688"/>
                  </a:lnTo>
                  <a:lnTo>
                    <a:pt x="1221" y="1700"/>
                  </a:lnTo>
                  <a:lnTo>
                    <a:pt x="1216" y="1712"/>
                  </a:lnTo>
                  <a:lnTo>
                    <a:pt x="1210" y="1723"/>
                  </a:lnTo>
                  <a:lnTo>
                    <a:pt x="1204" y="1732"/>
                  </a:lnTo>
                  <a:lnTo>
                    <a:pt x="1197" y="1742"/>
                  </a:lnTo>
                  <a:lnTo>
                    <a:pt x="1187" y="1750"/>
                  </a:lnTo>
                  <a:lnTo>
                    <a:pt x="1178" y="1759"/>
                  </a:lnTo>
                  <a:lnTo>
                    <a:pt x="1167" y="1767"/>
                  </a:lnTo>
                  <a:lnTo>
                    <a:pt x="1155" y="1774"/>
                  </a:lnTo>
                  <a:lnTo>
                    <a:pt x="1130" y="1790"/>
                  </a:lnTo>
                  <a:lnTo>
                    <a:pt x="1099" y="1805"/>
                  </a:lnTo>
                  <a:lnTo>
                    <a:pt x="1068" y="1819"/>
                  </a:lnTo>
                  <a:lnTo>
                    <a:pt x="1041" y="1834"/>
                  </a:lnTo>
                  <a:lnTo>
                    <a:pt x="1020" y="1848"/>
                  </a:lnTo>
                  <a:lnTo>
                    <a:pt x="1002" y="1862"/>
                  </a:lnTo>
                  <a:lnTo>
                    <a:pt x="988" y="1876"/>
                  </a:lnTo>
                  <a:lnTo>
                    <a:pt x="977" y="1889"/>
                  </a:lnTo>
                  <a:lnTo>
                    <a:pt x="970" y="1904"/>
                  </a:lnTo>
                  <a:lnTo>
                    <a:pt x="965" y="1919"/>
                  </a:lnTo>
                  <a:lnTo>
                    <a:pt x="1234" y="1919"/>
                  </a:lnTo>
                  <a:lnTo>
                    <a:pt x="1234" y="2015"/>
                  </a:lnTo>
                  <a:close/>
                  <a:moveTo>
                    <a:pt x="1115" y="1293"/>
                  </a:moveTo>
                  <a:lnTo>
                    <a:pt x="1014" y="1293"/>
                  </a:lnTo>
                  <a:lnTo>
                    <a:pt x="1014" y="927"/>
                  </a:lnTo>
                  <a:lnTo>
                    <a:pt x="928" y="927"/>
                  </a:lnTo>
                  <a:lnTo>
                    <a:pt x="928" y="852"/>
                  </a:lnTo>
                  <a:lnTo>
                    <a:pt x="949" y="851"/>
                  </a:lnTo>
                  <a:lnTo>
                    <a:pt x="967" y="847"/>
                  </a:lnTo>
                  <a:lnTo>
                    <a:pt x="983" y="841"/>
                  </a:lnTo>
                  <a:lnTo>
                    <a:pt x="997" y="835"/>
                  </a:lnTo>
                  <a:lnTo>
                    <a:pt x="1009" y="825"/>
                  </a:lnTo>
                  <a:lnTo>
                    <a:pt x="1020" y="814"/>
                  </a:lnTo>
                  <a:lnTo>
                    <a:pt x="1026" y="801"/>
                  </a:lnTo>
                  <a:lnTo>
                    <a:pt x="1032" y="786"/>
                  </a:lnTo>
                  <a:lnTo>
                    <a:pt x="1115" y="786"/>
                  </a:lnTo>
                  <a:lnTo>
                    <a:pt x="1115" y="1293"/>
                  </a:lnTo>
                  <a:close/>
                  <a:moveTo>
                    <a:pt x="3731" y="2485"/>
                  </a:moveTo>
                  <a:lnTo>
                    <a:pt x="4183" y="1850"/>
                  </a:lnTo>
                  <a:lnTo>
                    <a:pt x="1546" y="1850"/>
                  </a:lnTo>
                  <a:lnTo>
                    <a:pt x="1546" y="1743"/>
                  </a:lnTo>
                  <a:lnTo>
                    <a:pt x="4260" y="1743"/>
                  </a:lnTo>
                  <a:lnTo>
                    <a:pt x="4377" y="1578"/>
                  </a:lnTo>
                  <a:lnTo>
                    <a:pt x="4577" y="1866"/>
                  </a:lnTo>
                  <a:lnTo>
                    <a:pt x="3861" y="2871"/>
                  </a:lnTo>
                  <a:lnTo>
                    <a:pt x="3600" y="2866"/>
                  </a:lnTo>
                  <a:lnTo>
                    <a:pt x="3370" y="2534"/>
                  </a:lnTo>
                  <a:lnTo>
                    <a:pt x="1546" y="2534"/>
                  </a:lnTo>
                  <a:lnTo>
                    <a:pt x="1546" y="2427"/>
                  </a:lnTo>
                  <a:lnTo>
                    <a:pt x="3297" y="2427"/>
                  </a:lnTo>
                  <a:lnTo>
                    <a:pt x="3200" y="2288"/>
                  </a:lnTo>
                  <a:lnTo>
                    <a:pt x="3400" y="2006"/>
                  </a:lnTo>
                  <a:lnTo>
                    <a:pt x="3731" y="2485"/>
                  </a:lnTo>
                  <a:close/>
                  <a:moveTo>
                    <a:pt x="1546" y="1057"/>
                  </a:moveTo>
                  <a:lnTo>
                    <a:pt x="4300" y="1057"/>
                  </a:lnTo>
                  <a:lnTo>
                    <a:pt x="4300" y="1165"/>
                  </a:lnTo>
                  <a:lnTo>
                    <a:pt x="1546" y="1165"/>
                  </a:lnTo>
                  <a:lnTo>
                    <a:pt x="1546" y="1057"/>
                  </a:lnTo>
                  <a:close/>
                  <a:moveTo>
                    <a:pt x="1232" y="2583"/>
                  </a:moveTo>
                  <a:lnTo>
                    <a:pt x="1232" y="2583"/>
                  </a:lnTo>
                  <a:lnTo>
                    <a:pt x="1230" y="2602"/>
                  </a:lnTo>
                  <a:lnTo>
                    <a:pt x="1228" y="2620"/>
                  </a:lnTo>
                  <a:lnTo>
                    <a:pt x="1222" y="2638"/>
                  </a:lnTo>
                  <a:lnTo>
                    <a:pt x="1216" y="2654"/>
                  </a:lnTo>
                  <a:lnTo>
                    <a:pt x="1208" y="2669"/>
                  </a:lnTo>
                  <a:lnTo>
                    <a:pt x="1198" y="2682"/>
                  </a:lnTo>
                  <a:lnTo>
                    <a:pt x="1186" y="2694"/>
                  </a:lnTo>
                  <a:lnTo>
                    <a:pt x="1174" y="2705"/>
                  </a:lnTo>
                  <a:lnTo>
                    <a:pt x="1159" y="2716"/>
                  </a:lnTo>
                  <a:lnTo>
                    <a:pt x="1143" y="2724"/>
                  </a:lnTo>
                  <a:lnTo>
                    <a:pt x="1126" y="2730"/>
                  </a:lnTo>
                  <a:lnTo>
                    <a:pt x="1107" y="2737"/>
                  </a:lnTo>
                  <a:lnTo>
                    <a:pt x="1088" y="2741"/>
                  </a:lnTo>
                  <a:lnTo>
                    <a:pt x="1067" y="2744"/>
                  </a:lnTo>
                  <a:lnTo>
                    <a:pt x="1045" y="2746"/>
                  </a:lnTo>
                  <a:lnTo>
                    <a:pt x="1021" y="2746"/>
                  </a:lnTo>
                  <a:lnTo>
                    <a:pt x="993" y="2745"/>
                  </a:lnTo>
                  <a:lnTo>
                    <a:pt x="966" y="2741"/>
                  </a:lnTo>
                  <a:lnTo>
                    <a:pt x="939" y="2734"/>
                  </a:lnTo>
                  <a:lnTo>
                    <a:pt x="927" y="2729"/>
                  </a:lnTo>
                  <a:lnTo>
                    <a:pt x="914" y="2724"/>
                  </a:lnTo>
                  <a:lnTo>
                    <a:pt x="902" y="2717"/>
                  </a:lnTo>
                  <a:lnTo>
                    <a:pt x="890" y="2710"/>
                  </a:lnTo>
                  <a:lnTo>
                    <a:pt x="877" y="2702"/>
                  </a:lnTo>
                  <a:lnTo>
                    <a:pt x="865" y="2694"/>
                  </a:lnTo>
                  <a:lnTo>
                    <a:pt x="855" y="2683"/>
                  </a:lnTo>
                  <a:lnTo>
                    <a:pt x="843" y="2674"/>
                  </a:lnTo>
                  <a:lnTo>
                    <a:pt x="821" y="2650"/>
                  </a:lnTo>
                  <a:lnTo>
                    <a:pt x="898" y="2588"/>
                  </a:lnTo>
                  <a:lnTo>
                    <a:pt x="914" y="2603"/>
                  </a:lnTo>
                  <a:lnTo>
                    <a:pt x="928" y="2616"/>
                  </a:lnTo>
                  <a:lnTo>
                    <a:pt x="945" y="2626"/>
                  </a:lnTo>
                  <a:lnTo>
                    <a:pt x="961" y="2635"/>
                  </a:lnTo>
                  <a:lnTo>
                    <a:pt x="977" y="2640"/>
                  </a:lnTo>
                  <a:lnTo>
                    <a:pt x="994" y="2644"/>
                  </a:lnTo>
                  <a:lnTo>
                    <a:pt x="1012" y="2647"/>
                  </a:lnTo>
                  <a:lnTo>
                    <a:pt x="1030" y="2648"/>
                  </a:lnTo>
                  <a:lnTo>
                    <a:pt x="1055" y="2647"/>
                  </a:lnTo>
                  <a:lnTo>
                    <a:pt x="1075" y="2643"/>
                  </a:lnTo>
                  <a:lnTo>
                    <a:pt x="1091" y="2638"/>
                  </a:lnTo>
                  <a:lnTo>
                    <a:pt x="1104" y="2631"/>
                  </a:lnTo>
                  <a:lnTo>
                    <a:pt x="1111" y="2627"/>
                  </a:lnTo>
                  <a:lnTo>
                    <a:pt x="1115" y="2622"/>
                  </a:lnTo>
                  <a:lnTo>
                    <a:pt x="1119" y="2616"/>
                  </a:lnTo>
                  <a:lnTo>
                    <a:pt x="1123" y="2611"/>
                  </a:lnTo>
                  <a:lnTo>
                    <a:pt x="1126" y="2604"/>
                  </a:lnTo>
                  <a:lnTo>
                    <a:pt x="1127" y="2598"/>
                  </a:lnTo>
                  <a:lnTo>
                    <a:pt x="1128" y="2584"/>
                  </a:lnTo>
                  <a:lnTo>
                    <a:pt x="1127" y="2569"/>
                  </a:lnTo>
                  <a:lnTo>
                    <a:pt x="1123" y="2559"/>
                  </a:lnTo>
                  <a:lnTo>
                    <a:pt x="1118" y="2548"/>
                  </a:lnTo>
                  <a:lnTo>
                    <a:pt x="1110" y="2540"/>
                  </a:lnTo>
                  <a:lnTo>
                    <a:pt x="1099" y="2533"/>
                  </a:lnTo>
                  <a:lnTo>
                    <a:pt x="1085" y="2529"/>
                  </a:lnTo>
                  <a:lnTo>
                    <a:pt x="1071" y="2526"/>
                  </a:lnTo>
                  <a:lnTo>
                    <a:pt x="1055" y="2525"/>
                  </a:lnTo>
                  <a:lnTo>
                    <a:pt x="994" y="2525"/>
                  </a:lnTo>
                  <a:lnTo>
                    <a:pt x="994" y="2427"/>
                  </a:lnTo>
                  <a:lnTo>
                    <a:pt x="1048" y="2427"/>
                  </a:lnTo>
                  <a:lnTo>
                    <a:pt x="1063" y="2426"/>
                  </a:lnTo>
                  <a:lnTo>
                    <a:pt x="1075" y="2423"/>
                  </a:lnTo>
                  <a:lnTo>
                    <a:pt x="1085" y="2419"/>
                  </a:lnTo>
                  <a:lnTo>
                    <a:pt x="1094" y="2414"/>
                  </a:lnTo>
                  <a:lnTo>
                    <a:pt x="1100" y="2406"/>
                  </a:lnTo>
                  <a:lnTo>
                    <a:pt x="1104" y="2398"/>
                  </a:lnTo>
                  <a:lnTo>
                    <a:pt x="1107" y="2387"/>
                  </a:lnTo>
                  <a:lnTo>
                    <a:pt x="1107" y="2375"/>
                  </a:lnTo>
                  <a:lnTo>
                    <a:pt x="1107" y="2365"/>
                  </a:lnTo>
                  <a:lnTo>
                    <a:pt x="1103" y="2356"/>
                  </a:lnTo>
                  <a:lnTo>
                    <a:pt x="1098" y="2348"/>
                  </a:lnTo>
                  <a:lnTo>
                    <a:pt x="1089" y="2340"/>
                  </a:lnTo>
                  <a:lnTo>
                    <a:pt x="1077" y="2333"/>
                  </a:lnTo>
                  <a:lnTo>
                    <a:pt x="1063" y="2328"/>
                  </a:lnTo>
                  <a:lnTo>
                    <a:pt x="1045" y="2325"/>
                  </a:lnTo>
                  <a:lnTo>
                    <a:pt x="1022" y="2324"/>
                  </a:lnTo>
                  <a:lnTo>
                    <a:pt x="1009" y="2325"/>
                  </a:lnTo>
                  <a:lnTo>
                    <a:pt x="996" y="2326"/>
                  </a:lnTo>
                  <a:lnTo>
                    <a:pt x="982" y="2329"/>
                  </a:lnTo>
                  <a:lnTo>
                    <a:pt x="969" y="2335"/>
                  </a:lnTo>
                  <a:lnTo>
                    <a:pt x="958" y="2340"/>
                  </a:lnTo>
                  <a:lnTo>
                    <a:pt x="946" y="2348"/>
                  </a:lnTo>
                  <a:lnTo>
                    <a:pt x="935" y="2356"/>
                  </a:lnTo>
                  <a:lnTo>
                    <a:pt x="924" y="2367"/>
                  </a:lnTo>
                  <a:lnTo>
                    <a:pt x="851" y="2300"/>
                  </a:lnTo>
                  <a:lnTo>
                    <a:pt x="868" y="2282"/>
                  </a:lnTo>
                  <a:lnTo>
                    <a:pt x="887" y="2266"/>
                  </a:lnTo>
                  <a:lnTo>
                    <a:pt x="907" y="2254"/>
                  </a:lnTo>
                  <a:lnTo>
                    <a:pt x="927" y="2243"/>
                  </a:lnTo>
                  <a:lnTo>
                    <a:pt x="949" y="2235"/>
                  </a:lnTo>
                  <a:lnTo>
                    <a:pt x="973" y="2230"/>
                  </a:lnTo>
                  <a:lnTo>
                    <a:pt x="997" y="2226"/>
                  </a:lnTo>
                  <a:lnTo>
                    <a:pt x="1025" y="2225"/>
                  </a:lnTo>
                  <a:lnTo>
                    <a:pt x="1044" y="2226"/>
                  </a:lnTo>
                  <a:lnTo>
                    <a:pt x="1063" y="2227"/>
                  </a:lnTo>
                  <a:lnTo>
                    <a:pt x="1080" y="2230"/>
                  </a:lnTo>
                  <a:lnTo>
                    <a:pt x="1098" y="2234"/>
                  </a:lnTo>
                  <a:lnTo>
                    <a:pt x="1114" y="2239"/>
                  </a:lnTo>
                  <a:lnTo>
                    <a:pt x="1128" y="2245"/>
                  </a:lnTo>
                  <a:lnTo>
                    <a:pt x="1143" y="2253"/>
                  </a:lnTo>
                  <a:lnTo>
                    <a:pt x="1157" y="2261"/>
                  </a:lnTo>
                  <a:lnTo>
                    <a:pt x="1169" y="2270"/>
                  </a:lnTo>
                  <a:lnTo>
                    <a:pt x="1179" y="2281"/>
                  </a:lnTo>
                  <a:lnTo>
                    <a:pt x="1187" y="2293"/>
                  </a:lnTo>
                  <a:lnTo>
                    <a:pt x="1195" y="2305"/>
                  </a:lnTo>
                  <a:lnTo>
                    <a:pt x="1202" y="2320"/>
                  </a:lnTo>
                  <a:lnTo>
                    <a:pt x="1206" y="2335"/>
                  </a:lnTo>
                  <a:lnTo>
                    <a:pt x="1209" y="2351"/>
                  </a:lnTo>
                  <a:lnTo>
                    <a:pt x="1210" y="2368"/>
                  </a:lnTo>
                  <a:lnTo>
                    <a:pt x="1209" y="2388"/>
                  </a:lnTo>
                  <a:lnTo>
                    <a:pt x="1205" y="2406"/>
                  </a:lnTo>
                  <a:lnTo>
                    <a:pt x="1199" y="2420"/>
                  </a:lnTo>
                  <a:lnTo>
                    <a:pt x="1191" y="2435"/>
                  </a:lnTo>
                  <a:lnTo>
                    <a:pt x="1183" y="2446"/>
                  </a:lnTo>
                  <a:lnTo>
                    <a:pt x="1174" y="2457"/>
                  </a:lnTo>
                  <a:lnTo>
                    <a:pt x="1163" y="2465"/>
                  </a:lnTo>
                  <a:lnTo>
                    <a:pt x="1151" y="2471"/>
                  </a:lnTo>
                  <a:lnTo>
                    <a:pt x="1165" y="2477"/>
                  </a:lnTo>
                  <a:lnTo>
                    <a:pt x="1178" y="2485"/>
                  </a:lnTo>
                  <a:lnTo>
                    <a:pt x="1191" y="2494"/>
                  </a:lnTo>
                  <a:lnTo>
                    <a:pt x="1204" y="2506"/>
                  </a:lnTo>
                  <a:lnTo>
                    <a:pt x="1214" y="2521"/>
                  </a:lnTo>
                  <a:lnTo>
                    <a:pt x="1220" y="2529"/>
                  </a:lnTo>
                  <a:lnTo>
                    <a:pt x="1224" y="2538"/>
                  </a:lnTo>
                  <a:lnTo>
                    <a:pt x="1226" y="2548"/>
                  </a:lnTo>
                  <a:lnTo>
                    <a:pt x="1229" y="2559"/>
                  </a:lnTo>
                  <a:lnTo>
                    <a:pt x="1230" y="2571"/>
                  </a:lnTo>
                  <a:lnTo>
                    <a:pt x="1232" y="2583"/>
                  </a:lnTo>
                  <a:close/>
                  <a:moveTo>
                    <a:pt x="4599" y="496"/>
                  </a:moveTo>
                  <a:lnTo>
                    <a:pt x="518" y="496"/>
                  </a:lnTo>
                  <a:lnTo>
                    <a:pt x="518" y="3081"/>
                  </a:lnTo>
                  <a:lnTo>
                    <a:pt x="4814" y="3081"/>
                  </a:lnTo>
                  <a:lnTo>
                    <a:pt x="4814" y="389"/>
                  </a:lnTo>
                  <a:lnTo>
                    <a:pt x="4921" y="389"/>
                  </a:lnTo>
                  <a:lnTo>
                    <a:pt x="4921" y="3188"/>
                  </a:lnTo>
                  <a:lnTo>
                    <a:pt x="411" y="3188"/>
                  </a:lnTo>
                  <a:lnTo>
                    <a:pt x="411" y="389"/>
                  </a:lnTo>
                  <a:lnTo>
                    <a:pt x="4599" y="389"/>
                  </a:lnTo>
                  <a:lnTo>
                    <a:pt x="4599" y="496"/>
                  </a:lnTo>
                  <a:close/>
                  <a:moveTo>
                    <a:pt x="2666" y="3370"/>
                  </a:moveTo>
                  <a:lnTo>
                    <a:pt x="2666" y="3370"/>
                  </a:lnTo>
                  <a:lnTo>
                    <a:pt x="2658" y="3372"/>
                  </a:lnTo>
                  <a:lnTo>
                    <a:pt x="2650" y="3373"/>
                  </a:lnTo>
                  <a:lnTo>
                    <a:pt x="2642" y="3374"/>
                  </a:lnTo>
                  <a:lnTo>
                    <a:pt x="2634" y="3377"/>
                  </a:lnTo>
                  <a:lnTo>
                    <a:pt x="2620" y="3385"/>
                  </a:lnTo>
                  <a:lnTo>
                    <a:pt x="2608" y="3394"/>
                  </a:lnTo>
                  <a:lnTo>
                    <a:pt x="2598" y="3408"/>
                  </a:lnTo>
                  <a:lnTo>
                    <a:pt x="2590" y="3421"/>
                  </a:lnTo>
                  <a:lnTo>
                    <a:pt x="2587" y="3429"/>
                  </a:lnTo>
                  <a:lnTo>
                    <a:pt x="2585" y="3436"/>
                  </a:lnTo>
                  <a:lnTo>
                    <a:pt x="2584" y="3445"/>
                  </a:lnTo>
                  <a:lnTo>
                    <a:pt x="2584" y="3454"/>
                  </a:lnTo>
                  <a:lnTo>
                    <a:pt x="2584" y="3462"/>
                  </a:lnTo>
                  <a:lnTo>
                    <a:pt x="2585" y="3470"/>
                  </a:lnTo>
                  <a:lnTo>
                    <a:pt x="2587" y="3478"/>
                  </a:lnTo>
                  <a:lnTo>
                    <a:pt x="2590" y="3486"/>
                  </a:lnTo>
                  <a:lnTo>
                    <a:pt x="2598" y="3499"/>
                  </a:lnTo>
                  <a:lnTo>
                    <a:pt x="2608" y="3511"/>
                  </a:lnTo>
                  <a:lnTo>
                    <a:pt x="2620" y="3522"/>
                  </a:lnTo>
                  <a:lnTo>
                    <a:pt x="2634" y="3529"/>
                  </a:lnTo>
                  <a:lnTo>
                    <a:pt x="2642" y="3531"/>
                  </a:lnTo>
                  <a:lnTo>
                    <a:pt x="2650" y="3534"/>
                  </a:lnTo>
                  <a:lnTo>
                    <a:pt x="2658" y="3535"/>
                  </a:lnTo>
                  <a:lnTo>
                    <a:pt x="2666" y="3535"/>
                  </a:lnTo>
                  <a:lnTo>
                    <a:pt x="2674" y="3535"/>
                  </a:lnTo>
                  <a:lnTo>
                    <a:pt x="2682" y="3534"/>
                  </a:lnTo>
                  <a:lnTo>
                    <a:pt x="2690" y="3531"/>
                  </a:lnTo>
                  <a:lnTo>
                    <a:pt x="2698" y="3529"/>
                  </a:lnTo>
                  <a:lnTo>
                    <a:pt x="2712" y="3522"/>
                  </a:lnTo>
                  <a:lnTo>
                    <a:pt x="2724" y="3511"/>
                  </a:lnTo>
                  <a:lnTo>
                    <a:pt x="2734" y="3499"/>
                  </a:lnTo>
                  <a:lnTo>
                    <a:pt x="2741" y="3486"/>
                  </a:lnTo>
                  <a:lnTo>
                    <a:pt x="2745" y="3478"/>
                  </a:lnTo>
                  <a:lnTo>
                    <a:pt x="2747" y="3470"/>
                  </a:lnTo>
                  <a:lnTo>
                    <a:pt x="2748" y="3462"/>
                  </a:lnTo>
                  <a:lnTo>
                    <a:pt x="2748" y="3454"/>
                  </a:lnTo>
                  <a:lnTo>
                    <a:pt x="2748" y="3445"/>
                  </a:lnTo>
                  <a:lnTo>
                    <a:pt x="2747" y="3436"/>
                  </a:lnTo>
                  <a:lnTo>
                    <a:pt x="2745" y="3429"/>
                  </a:lnTo>
                  <a:lnTo>
                    <a:pt x="2741" y="3421"/>
                  </a:lnTo>
                  <a:lnTo>
                    <a:pt x="2734" y="3408"/>
                  </a:lnTo>
                  <a:lnTo>
                    <a:pt x="2724" y="3394"/>
                  </a:lnTo>
                  <a:lnTo>
                    <a:pt x="2712" y="3385"/>
                  </a:lnTo>
                  <a:lnTo>
                    <a:pt x="2698" y="3377"/>
                  </a:lnTo>
                  <a:lnTo>
                    <a:pt x="2690" y="3374"/>
                  </a:lnTo>
                  <a:lnTo>
                    <a:pt x="2682" y="3373"/>
                  </a:lnTo>
                  <a:lnTo>
                    <a:pt x="2674" y="3372"/>
                  </a:lnTo>
                  <a:lnTo>
                    <a:pt x="2666" y="3370"/>
                  </a:lnTo>
                  <a:close/>
                  <a:moveTo>
                    <a:pt x="2666" y="3263"/>
                  </a:moveTo>
                  <a:lnTo>
                    <a:pt x="2666" y="3263"/>
                  </a:lnTo>
                  <a:lnTo>
                    <a:pt x="2685" y="3264"/>
                  </a:lnTo>
                  <a:lnTo>
                    <a:pt x="2704" y="3267"/>
                  </a:lnTo>
                  <a:lnTo>
                    <a:pt x="2722" y="3272"/>
                  </a:lnTo>
                  <a:lnTo>
                    <a:pt x="2740" y="3279"/>
                  </a:lnTo>
                  <a:lnTo>
                    <a:pt x="2756" y="3287"/>
                  </a:lnTo>
                  <a:lnTo>
                    <a:pt x="2772" y="3297"/>
                  </a:lnTo>
                  <a:lnTo>
                    <a:pt x="2787" y="3307"/>
                  </a:lnTo>
                  <a:lnTo>
                    <a:pt x="2800" y="3319"/>
                  </a:lnTo>
                  <a:lnTo>
                    <a:pt x="2812" y="3333"/>
                  </a:lnTo>
                  <a:lnTo>
                    <a:pt x="2823" y="3348"/>
                  </a:lnTo>
                  <a:lnTo>
                    <a:pt x="2832" y="3362"/>
                  </a:lnTo>
                  <a:lnTo>
                    <a:pt x="2840" y="3380"/>
                  </a:lnTo>
                  <a:lnTo>
                    <a:pt x="2847" y="3397"/>
                  </a:lnTo>
                  <a:lnTo>
                    <a:pt x="2851" y="3415"/>
                  </a:lnTo>
                  <a:lnTo>
                    <a:pt x="2855" y="3433"/>
                  </a:lnTo>
                  <a:lnTo>
                    <a:pt x="2855" y="3454"/>
                  </a:lnTo>
                  <a:lnTo>
                    <a:pt x="2855" y="3472"/>
                  </a:lnTo>
                  <a:lnTo>
                    <a:pt x="2851" y="3491"/>
                  </a:lnTo>
                  <a:lnTo>
                    <a:pt x="2847" y="3510"/>
                  </a:lnTo>
                  <a:lnTo>
                    <a:pt x="2840" y="3527"/>
                  </a:lnTo>
                  <a:lnTo>
                    <a:pt x="2832" y="3543"/>
                  </a:lnTo>
                  <a:lnTo>
                    <a:pt x="2823" y="3560"/>
                  </a:lnTo>
                  <a:lnTo>
                    <a:pt x="2812" y="3574"/>
                  </a:lnTo>
                  <a:lnTo>
                    <a:pt x="2800" y="3588"/>
                  </a:lnTo>
                  <a:lnTo>
                    <a:pt x="2787" y="3600"/>
                  </a:lnTo>
                  <a:lnTo>
                    <a:pt x="2772" y="3610"/>
                  </a:lnTo>
                  <a:lnTo>
                    <a:pt x="2756" y="3620"/>
                  </a:lnTo>
                  <a:lnTo>
                    <a:pt x="2740" y="3628"/>
                  </a:lnTo>
                  <a:lnTo>
                    <a:pt x="2722" y="3635"/>
                  </a:lnTo>
                  <a:lnTo>
                    <a:pt x="2704" y="3639"/>
                  </a:lnTo>
                  <a:lnTo>
                    <a:pt x="2685" y="3641"/>
                  </a:lnTo>
                  <a:lnTo>
                    <a:pt x="2666" y="3643"/>
                  </a:lnTo>
                  <a:lnTo>
                    <a:pt x="2647" y="3641"/>
                  </a:lnTo>
                  <a:lnTo>
                    <a:pt x="2627" y="3639"/>
                  </a:lnTo>
                  <a:lnTo>
                    <a:pt x="2610" y="3635"/>
                  </a:lnTo>
                  <a:lnTo>
                    <a:pt x="2592" y="3628"/>
                  </a:lnTo>
                  <a:lnTo>
                    <a:pt x="2576" y="3620"/>
                  </a:lnTo>
                  <a:lnTo>
                    <a:pt x="2560" y="3610"/>
                  </a:lnTo>
                  <a:lnTo>
                    <a:pt x="2545" y="3600"/>
                  </a:lnTo>
                  <a:lnTo>
                    <a:pt x="2532" y="3588"/>
                  </a:lnTo>
                  <a:lnTo>
                    <a:pt x="2520" y="3574"/>
                  </a:lnTo>
                  <a:lnTo>
                    <a:pt x="2509" y="3560"/>
                  </a:lnTo>
                  <a:lnTo>
                    <a:pt x="2500" y="3543"/>
                  </a:lnTo>
                  <a:lnTo>
                    <a:pt x="2492" y="3527"/>
                  </a:lnTo>
                  <a:lnTo>
                    <a:pt x="2485" y="3510"/>
                  </a:lnTo>
                  <a:lnTo>
                    <a:pt x="2480" y="3491"/>
                  </a:lnTo>
                  <a:lnTo>
                    <a:pt x="2477" y="3472"/>
                  </a:lnTo>
                  <a:lnTo>
                    <a:pt x="2477" y="3454"/>
                  </a:lnTo>
                  <a:lnTo>
                    <a:pt x="2477" y="3433"/>
                  </a:lnTo>
                  <a:lnTo>
                    <a:pt x="2480" y="3415"/>
                  </a:lnTo>
                  <a:lnTo>
                    <a:pt x="2485" y="3397"/>
                  </a:lnTo>
                  <a:lnTo>
                    <a:pt x="2492" y="3380"/>
                  </a:lnTo>
                  <a:lnTo>
                    <a:pt x="2500" y="3362"/>
                  </a:lnTo>
                  <a:lnTo>
                    <a:pt x="2509" y="3348"/>
                  </a:lnTo>
                  <a:lnTo>
                    <a:pt x="2520" y="3333"/>
                  </a:lnTo>
                  <a:lnTo>
                    <a:pt x="2532" y="3319"/>
                  </a:lnTo>
                  <a:lnTo>
                    <a:pt x="2545" y="3307"/>
                  </a:lnTo>
                  <a:lnTo>
                    <a:pt x="2560" y="3297"/>
                  </a:lnTo>
                  <a:lnTo>
                    <a:pt x="2576" y="3287"/>
                  </a:lnTo>
                  <a:lnTo>
                    <a:pt x="2592" y="3279"/>
                  </a:lnTo>
                  <a:lnTo>
                    <a:pt x="2610" y="3272"/>
                  </a:lnTo>
                  <a:lnTo>
                    <a:pt x="2627" y="3267"/>
                  </a:lnTo>
                  <a:lnTo>
                    <a:pt x="2647" y="3264"/>
                  </a:lnTo>
                  <a:lnTo>
                    <a:pt x="2666" y="3263"/>
                  </a:lnTo>
                  <a:close/>
                  <a:moveTo>
                    <a:pt x="181" y="0"/>
                  </a:moveTo>
                  <a:lnTo>
                    <a:pt x="5150" y="0"/>
                  </a:lnTo>
                  <a:lnTo>
                    <a:pt x="5167" y="0"/>
                  </a:lnTo>
                  <a:lnTo>
                    <a:pt x="5183" y="3"/>
                  </a:lnTo>
                  <a:lnTo>
                    <a:pt x="5199" y="7"/>
                  </a:lnTo>
                  <a:lnTo>
                    <a:pt x="5215" y="11"/>
                  </a:lnTo>
                  <a:lnTo>
                    <a:pt x="5231" y="17"/>
                  </a:lnTo>
                  <a:lnTo>
                    <a:pt x="5246" y="25"/>
                  </a:lnTo>
                  <a:lnTo>
                    <a:pt x="5260" y="35"/>
                  </a:lnTo>
                  <a:lnTo>
                    <a:pt x="5273" y="46"/>
                  </a:lnTo>
                  <a:lnTo>
                    <a:pt x="5286" y="58"/>
                  </a:lnTo>
                  <a:lnTo>
                    <a:pt x="5297" y="70"/>
                  </a:lnTo>
                  <a:lnTo>
                    <a:pt x="5307" y="85"/>
                  </a:lnTo>
                  <a:lnTo>
                    <a:pt x="5316" y="101"/>
                  </a:lnTo>
                  <a:lnTo>
                    <a:pt x="5323" y="117"/>
                  </a:lnTo>
                  <a:lnTo>
                    <a:pt x="5327" y="134"/>
                  </a:lnTo>
                  <a:lnTo>
                    <a:pt x="5331" y="153"/>
                  </a:lnTo>
                  <a:lnTo>
                    <a:pt x="5332" y="172"/>
                  </a:lnTo>
                  <a:lnTo>
                    <a:pt x="5332" y="3782"/>
                  </a:lnTo>
                  <a:lnTo>
                    <a:pt x="5331" y="3801"/>
                  </a:lnTo>
                  <a:lnTo>
                    <a:pt x="5327" y="3820"/>
                  </a:lnTo>
                  <a:lnTo>
                    <a:pt x="5323" y="3837"/>
                  </a:lnTo>
                  <a:lnTo>
                    <a:pt x="5316" y="3855"/>
                  </a:lnTo>
                  <a:lnTo>
                    <a:pt x="5307" y="3869"/>
                  </a:lnTo>
                  <a:lnTo>
                    <a:pt x="5297" y="3884"/>
                  </a:lnTo>
                  <a:lnTo>
                    <a:pt x="5286" y="3896"/>
                  </a:lnTo>
                  <a:lnTo>
                    <a:pt x="5273" y="3908"/>
                  </a:lnTo>
                  <a:lnTo>
                    <a:pt x="5260" y="3919"/>
                  </a:lnTo>
                  <a:lnTo>
                    <a:pt x="5246" y="3928"/>
                  </a:lnTo>
                  <a:lnTo>
                    <a:pt x="5231" y="3937"/>
                  </a:lnTo>
                  <a:lnTo>
                    <a:pt x="5215" y="3943"/>
                  </a:lnTo>
                  <a:lnTo>
                    <a:pt x="5199" y="3947"/>
                  </a:lnTo>
                  <a:lnTo>
                    <a:pt x="5183" y="3951"/>
                  </a:lnTo>
                  <a:lnTo>
                    <a:pt x="5167" y="3954"/>
                  </a:lnTo>
                  <a:lnTo>
                    <a:pt x="5150" y="3954"/>
                  </a:lnTo>
                  <a:lnTo>
                    <a:pt x="181" y="3954"/>
                  </a:lnTo>
                  <a:lnTo>
                    <a:pt x="165" y="3954"/>
                  </a:lnTo>
                  <a:lnTo>
                    <a:pt x="149" y="3951"/>
                  </a:lnTo>
                  <a:lnTo>
                    <a:pt x="133" y="3947"/>
                  </a:lnTo>
                  <a:lnTo>
                    <a:pt x="117" y="3943"/>
                  </a:lnTo>
                  <a:lnTo>
                    <a:pt x="101" y="3937"/>
                  </a:lnTo>
                  <a:lnTo>
                    <a:pt x="86" y="3928"/>
                  </a:lnTo>
                  <a:lnTo>
                    <a:pt x="71" y="3919"/>
                  </a:lnTo>
                  <a:lnTo>
                    <a:pt x="58" y="3908"/>
                  </a:lnTo>
                  <a:lnTo>
                    <a:pt x="46" y="3896"/>
                  </a:lnTo>
                  <a:lnTo>
                    <a:pt x="35" y="3884"/>
                  </a:lnTo>
                  <a:lnTo>
                    <a:pt x="25" y="3869"/>
                  </a:lnTo>
                  <a:lnTo>
                    <a:pt x="16" y="3855"/>
                  </a:lnTo>
                  <a:lnTo>
                    <a:pt x="9" y="3837"/>
                  </a:lnTo>
                  <a:lnTo>
                    <a:pt x="4" y="3820"/>
                  </a:lnTo>
                  <a:lnTo>
                    <a:pt x="1" y="3801"/>
                  </a:lnTo>
                  <a:lnTo>
                    <a:pt x="0" y="3782"/>
                  </a:lnTo>
                  <a:lnTo>
                    <a:pt x="0" y="172"/>
                  </a:lnTo>
                  <a:lnTo>
                    <a:pt x="1" y="153"/>
                  </a:lnTo>
                  <a:lnTo>
                    <a:pt x="4" y="134"/>
                  </a:lnTo>
                  <a:lnTo>
                    <a:pt x="9" y="117"/>
                  </a:lnTo>
                  <a:lnTo>
                    <a:pt x="16" y="101"/>
                  </a:lnTo>
                  <a:lnTo>
                    <a:pt x="25" y="85"/>
                  </a:lnTo>
                  <a:lnTo>
                    <a:pt x="35" y="70"/>
                  </a:lnTo>
                  <a:lnTo>
                    <a:pt x="46" y="58"/>
                  </a:lnTo>
                  <a:lnTo>
                    <a:pt x="58" y="46"/>
                  </a:lnTo>
                  <a:lnTo>
                    <a:pt x="71" y="35"/>
                  </a:lnTo>
                  <a:lnTo>
                    <a:pt x="86" y="25"/>
                  </a:lnTo>
                  <a:lnTo>
                    <a:pt x="101" y="17"/>
                  </a:lnTo>
                  <a:lnTo>
                    <a:pt x="117" y="11"/>
                  </a:lnTo>
                  <a:lnTo>
                    <a:pt x="133" y="7"/>
                  </a:lnTo>
                  <a:lnTo>
                    <a:pt x="149" y="3"/>
                  </a:lnTo>
                  <a:lnTo>
                    <a:pt x="165" y="0"/>
                  </a:lnTo>
                  <a:lnTo>
                    <a:pt x="181" y="0"/>
                  </a:lnTo>
                  <a:close/>
                  <a:moveTo>
                    <a:pt x="5117" y="3739"/>
                  </a:moveTo>
                  <a:lnTo>
                    <a:pt x="5117" y="215"/>
                  </a:lnTo>
                  <a:lnTo>
                    <a:pt x="215" y="215"/>
                  </a:lnTo>
                  <a:lnTo>
                    <a:pt x="215" y="3739"/>
                  </a:lnTo>
                  <a:lnTo>
                    <a:pt x="5117" y="3739"/>
                  </a:lnTo>
                  <a:close/>
                  <a:moveTo>
                    <a:pt x="2131" y="4304"/>
                  </a:moveTo>
                  <a:lnTo>
                    <a:pt x="2885" y="4304"/>
                  </a:lnTo>
                  <a:lnTo>
                    <a:pt x="2885" y="4411"/>
                  </a:lnTo>
                  <a:lnTo>
                    <a:pt x="2041" y="4411"/>
                  </a:lnTo>
                  <a:lnTo>
                    <a:pt x="1813" y="4548"/>
                  </a:lnTo>
                  <a:lnTo>
                    <a:pt x="3514" y="4548"/>
                  </a:lnTo>
                  <a:lnTo>
                    <a:pt x="3259" y="4393"/>
                  </a:lnTo>
                  <a:lnTo>
                    <a:pt x="3248" y="4386"/>
                  </a:lnTo>
                  <a:lnTo>
                    <a:pt x="3239" y="4378"/>
                  </a:lnTo>
                  <a:lnTo>
                    <a:pt x="3230" y="4371"/>
                  </a:lnTo>
                  <a:lnTo>
                    <a:pt x="3221" y="4363"/>
                  </a:lnTo>
                  <a:lnTo>
                    <a:pt x="3215" y="4355"/>
                  </a:lnTo>
                  <a:lnTo>
                    <a:pt x="3209" y="4347"/>
                  </a:lnTo>
                  <a:lnTo>
                    <a:pt x="3204" y="4339"/>
                  </a:lnTo>
                  <a:lnTo>
                    <a:pt x="3200" y="4330"/>
                  </a:lnTo>
                  <a:lnTo>
                    <a:pt x="3195" y="4311"/>
                  </a:lnTo>
                  <a:lnTo>
                    <a:pt x="3191" y="4291"/>
                  </a:lnTo>
                  <a:lnTo>
                    <a:pt x="3189" y="4269"/>
                  </a:lnTo>
                  <a:lnTo>
                    <a:pt x="3189" y="4246"/>
                  </a:lnTo>
                  <a:lnTo>
                    <a:pt x="3189" y="4061"/>
                  </a:lnTo>
                  <a:lnTo>
                    <a:pt x="3404" y="4061"/>
                  </a:lnTo>
                  <a:lnTo>
                    <a:pt x="3404" y="4174"/>
                  </a:lnTo>
                  <a:lnTo>
                    <a:pt x="3404" y="4195"/>
                  </a:lnTo>
                  <a:lnTo>
                    <a:pt x="3408" y="4213"/>
                  </a:lnTo>
                  <a:lnTo>
                    <a:pt x="3413" y="4226"/>
                  </a:lnTo>
                  <a:lnTo>
                    <a:pt x="3420" y="4238"/>
                  </a:lnTo>
                  <a:lnTo>
                    <a:pt x="3429" y="4248"/>
                  </a:lnTo>
                  <a:lnTo>
                    <a:pt x="3443" y="4257"/>
                  </a:lnTo>
                  <a:lnTo>
                    <a:pt x="3475" y="4277"/>
                  </a:lnTo>
                  <a:lnTo>
                    <a:pt x="3815" y="4479"/>
                  </a:lnTo>
                  <a:lnTo>
                    <a:pt x="3825" y="4485"/>
                  </a:lnTo>
                  <a:lnTo>
                    <a:pt x="3836" y="4493"/>
                  </a:lnTo>
                  <a:lnTo>
                    <a:pt x="3845" y="4503"/>
                  </a:lnTo>
                  <a:lnTo>
                    <a:pt x="3855" y="4512"/>
                  </a:lnTo>
                  <a:lnTo>
                    <a:pt x="3863" y="4521"/>
                  </a:lnTo>
                  <a:lnTo>
                    <a:pt x="3870" y="4532"/>
                  </a:lnTo>
                  <a:lnTo>
                    <a:pt x="3876" y="4543"/>
                  </a:lnTo>
                  <a:lnTo>
                    <a:pt x="3882" y="4554"/>
                  </a:lnTo>
                  <a:lnTo>
                    <a:pt x="3887" y="4566"/>
                  </a:lnTo>
                  <a:lnTo>
                    <a:pt x="3891" y="4577"/>
                  </a:lnTo>
                  <a:lnTo>
                    <a:pt x="3894" y="4589"/>
                  </a:lnTo>
                  <a:lnTo>
                    <a:pt x="3896" y="4601"/>
                  </a:lnTo>
                  <a:lnTo>
                    <a:pt x="3898" y="4613"/>
                  </a:lnTo>
                  <a:lnTo>
                    <a:pt x="3898" y="4625"/>
                  </a:lnTo>
                  <a:lnTo>
                    <a:pt x="3898" y="4637"/>
                  </a:lnTo>
                  <a:lnTo>
                    <a:pt x="3896" y="4648"/>
                  </a:lnTo>
                  <a:lnTo>
                    <a:pt x="3895" y="4660"/>
                  </a:lnTo>
                  <a:lnTo>
                    <a:pt x="3892" y="4670"/>
                  </a:lnTo>
                  <a:lnTo>
                    <a:pt x="3888" y="4681"/>
                  </a:lnTo>
                  <a:lnTo>
                    <a:pt x="3884" y="4692"/>
                  </a:lnTo>
                  <a:lnTo>
                    <a:pt x="3879" y="4703"/>
                  </a:lnTo>
                  <a:lnTo>
                    <a:pt x="3872" y="4712"/>
                  </a:lnTo>
                  <a:lnTo>
                    <a:pt x="3865" y="4720"/>
                  </a:lnTo>
                  <a:lnTo>
                    <a:pt x="3857" y="4728"/>
                  </a:lnTo>
                  <a:lnTo>
                    <a:pt x="3848" y="4736"/>
                  </a:lnTo>
                  <a:lnTo>
                    <a:pt x="3839" y="4743"/>
                  </a:lnTo>
                  <a:lnTo>
                    <a:pt x="3828" y="4748"/>
                  </a:lnTo>
                  <a:lnTo>
                    <a:pt x="3816" y="4754"/>
                  </a:lnTo>
                  <a:lnTo>
                    <a:pt x="3804" y="4758"/>
                  </a:lnTo>
                  <a:lnTo>
                    <a:pt x="3790" y="4760"/>
                  </a:lnTo>
                  <a:lnTo>
                    <a:pt x="3776" y="4762"/>
                  </a:lnTo>
                  <a:lnTo>
                    <a:pt x="3761" y="4763"/>
                  </a:lnTo>
                  <a:lnTo>
                    <a:pt x="1571" y="4763"/>
                  </a:lnTo>
                  <a:lnTo>
                    <a:pt x="1556" y="4762"/>
                  </a:lnTo>
                  <a:lnTo>
                    <a:pt x="1542" y="4760"/>
                  </a:lnTo>
                  <a:lnTo>
                    <a:pt x="1528" y="4758"/>
                  </a:lnTo>
                  <a:lnTo>
                    <a:pt x="1516" y="4754"/>
                  </a:lnTo>
                  <a:lnTo>
                    <a:pt x="1504" y="4748"/>
                  </a:lnTo>
                  <a:lnTo>
                    <a:pt x="1493" y="4743"/>
                  </a:lnTo>
                  <a:lnTo>
                    <a:pt x="1484" y="4736"/>
                  </a:lnTo>
                  <a:lnTo>
                    <a:pt x="1475" y="4728"/>
                  </a:lnTo>
                  <a:lnTo>
                    <a:pt x="1467" y="4720"/>
                  </a:lnTo>
                  <a:lnTo>
                    <a:pt x="1460" y="4712"/>
                  </a:lnTo>
                  <a:lnTo>
                    <a:pt x="1453" y="4703"/>
                  </a:lnTo>
                  <a:lnTo>
                    <a:pt x="1448" y="4692"/>
                  </a:lnTo>
                  <a:lnTo>
                    <a:pt x="1444" y="4681"/>
                  </a:lnTo>
                  <a:lnTo>
                    <a:pt x="1440" y="4670"/>
                  </a:lnTo>
                  <a:lnTo>
                    <a:pt x="1437" y="4660"/>
                  </a:lnTo>
                  <a:lnTo>
                    <a:pt x="1436" y="4648"/>
                  </a:lnTo>
                  <a:lnTo>
                    <a:pt x="1434" y="4637"/>
                  </a:lnTo>
                  <a:lnTo>
                    <a:pt x="1434" y="4625"/>
                  </a:lnTo>
                  <a:lnTo>
                    <a:pt x="1434" y="4613"/>
                  </a:lnTo>
                  <a:lnTo>
                    <a:pt x="1436" y="4601"/>
                  </a:lnTo>
                  <a:lnTo>
                    <a:pt x="1438" y="4589"/>
                  </a:lnTo>
                  <a:lnTo>
                    <a:pt x="1441" y="4577"/>
                  </a:lnTo>
                  <a:lnTo>
                    <a:pt x="1445" y="4566"/>
                  </a:lnTo>
                  <a:lnTo>
                    <a:pt x="1450" y="4554"/>
                  </a:lnTo>
                  <a:lnTo>
                    <a:pt x="1456" y="4543"/>
                  </a:lnTo>
                  <a:lnTo>
                    <a:pt x="1462" y="4532"/>
                  </a:lnTo>
                  <a:lnTo>
                    <a:pt x="1469" y="4521"/>
                  </a:lnTo>
                  <a:lnTo>
                    <a:pt x="1477" y="4512"/>
                  </a:lnTo>
                  <a:lnTo>
                    <a:pt x="1487" y="4503"/>
                  </a:lnTo>
                  <a:lnTo>
                    <a:pt x="1496" y="4493"/>
                  </a:lnTo>
                  <a:lnTo>
                    <a:pt x="1507" y="4485"/>
                  </a:lnTo>
                  <a:lnTo>
                    <a:pt x="1517" y="4479"/>
                  </a:lnTo>
                  <a:lnTo>
                    <a:pt x="1864" y="4276"/>
                  </a:lnTo>
                  <a:lnTo>
                    <a:pt x="1877" y="4267"/>
                  </a:lnTo>
                  <a:lnTo>
                    <a:pt x="1890" y="4256"/>
                  </a:lnTo>
                  <a:lnTo>
                    <a:pt x="1901" y="4242"/>
                  </a:lnTo>
                  <a:lnTo>
                    <a:pt x="1911" y="4226"/>
                  </a:lnTo>
                  <a:lnTo>
                    <a:pt x="1919" y="4210"/>
                  </a:lnTo>
                  <a:lnTo>
                    <a:pt x="1924" y="4194"/>
                  </a:lnTo>
                  <a:lnTo>
                    <a:pt x="1928" y="4175"/>
                  </a:lnTo>
                  <a:lnTo>
                    <a:pt x="1928" y="4158"/>
                  </a:lnTo>
                  <a:lnTo>
                    <a:pt x="1928" y="4061"/>
                  </a:lnTo>
                  <a:lnTo>
                    <a:pt x="2143" y="4061"/>
                  </a:lnTo>
                  <a:lnTo>
                    <a:pt x="2143" y="4197"/>
                  </a:lnTo>
                  <a:lnTo>
                    <a:pt x="2143" y="4225"/>
                  </a:lnTo>
                  <a:lnTo>
                    <a:pt x="2140" y="4256"/>
                  </a:lnTo>
                  <a:lnTo>
                    <a:pt x="2137" y="4284"/>
                  </a:lnTo>
                  <a:lnTo>
                    <a:pt x="2135" y="4296"/>
                  </a:lnTo>
                  <a:lnTo>
                    <a:pt x="2131" y="4304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anchor="t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39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9472297" y="1653568"/>
            <a:ext cx="1835249" cy="6005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System Validation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Compliance Check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8452674" y="2678879"/>
            <a:ext cx="1360613" cy="885139"/>
            <a:chOff x="5968341" y="3305759"/>
            <a:chExt cx="1124474" cy="731520"/>
          </a:xfrm>
        </p:grpSpPr>
        <p:sp>
          <p:nvSpPr>
            <p:cNvPr id="142" name="Diamond 141"/>
            <p:cNvSpPr/>
            <p:nvPr/>
          </p:nvSpPr>
          <p:spPr>
            <a:xfrm>
              <a:off x="6164818" y="3305759"/>
              <a:ext cx="731520" cy="731520"/>
            </a:xfrm>
            <a:prstGeom prst="diamond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206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968341" y="3459138"/>
              <a:ext cx="1124474" cy="47927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Audit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Review?</a:t>
              </a:r>
            </a:p>
          </p:txBody>
        </p:sp>
      </p:grpSp>
      <p:cxnSp>
        <p:nvCxnSpPr>
          <p:cNvPr id="144" name="Straight Arrow Connector 143"/>
          <p:cNvCxnSpPr>
            <a:stCxn id="142" idx="2"/>
            <a:endCxn id="148" idx="0"/>
          </p:cNvCxnSpPr>
          <p:nvPr/>
        </p:nvCxnSpPr>
        <p:spPr>
          <a:xfrm flipH="1">
            <a:off x="9117977" y="3564018"/>
            <a:ext cx="15004" cy="307082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cxnSp>
        <p:nvCxnSpPr>
          <p:cNvPr id="145" name="Straight Arrow Connector 128"/>
          <p:cNvCxnSpPr>
            <a:stCxn id="142" idx="1"/>
          </p:cNvCxnSpPr>
          <p:nvPr/>
        </p:nvCxnSpPr>
        <p:spPr>
          <a:xfrm rot="10800000" flipV="1">
            <a:off x="7351087" y="3121448"/>
            <a:ext cx="1339324" cy="508525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sp>
        <p:nvSpPr>
          <p:cNvPr id="146" name="Rectangle 145"/>
          <p:cNvSpPr/>
          <p:nvPr/>
        </p:nvSpPr>
        <p:spPr>
          <a:xfrm>
            <a:off x="5086039" y="4175004"/>
            <a:ext cx="1928560" cy="3417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CMA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iFSAH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Repository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8752217" y="3871100"/>
            <a:ext cx="731520" cy="731520"/>
            <a:chOff x="590061" y="5867295"/>
            <a:chExt cx="731520" cy="731520"/>
          </a:xfrm>
        </p:grpSpPr>
        <p:sp>
          <p:nvSpPr>
            <p:cNvPr id="148" name="Oval 147"/>
            <p:cNvSpPr/>
            <p:nvPr/>
          </p:nvSpPr>
          <p:spPr>
            <a:xfrm>
              <a:off x="590061" y="5867295"/>
              <a:ext cx="731520" cy="73152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206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776634" y="6033505"/>
              <a:ext cx="358375" cy="399100"/>
              <a:chOff x="13415190" y="7794142"/>
              <a:chExt cx="419100" cy="466725"/>
            </a:xfrm>
            <a:solidFill>
              <a:srgbClr val="1F497D"/>
            </a:solidFill>
          </p:grpSpPr>
          <p:sp>
            <p:nvSpPr>
              <p:cNvPr id="150" name="Freeform 727"/>
              <p:cNvSpPr>
                <a:spLocks/>
              </p:cNvSpPr>
              <p:nvPr/>
            </p:nvSpPr>
            <p:spPr bwMode="auto">
              <a:xfrm>
                <a:off x="13723165" y="8041792"/>
                <a:ext cx="111125" cy="98425"/>
              </a:xfrm>
              <a:custGeom>
                <a:avLst/>
                <a:gdLst>
                  <a:gd name="T0" fmla="*/ 69 w 70"/>
                  <a:gd name="T1" fmla="*/ 36 h 62"/>
                  <a:gd name="T2" fmla="*/ 69 w 70"/>
                  <a:gd name="T3" fmla="*/ 36 h 62"/>
                  <a:gd name="T4" fmla="*/ 69 w 70"/>
                  <a:gd name="T5" fmla="*/ 41 h 62"/>
                  <a:gd name="T6" fmla="*/ 70 w 70"/>
                  <a:gd name="T7" fmla="*/ 49 h 62"/>
                  <a:gd name="T8" fmla="*/ 69 w 70"/>
                  <a:gd name="T9" fmla="*/ 54 h 62"/>
                  <a:gd name="T10" fmla="*/ 66 w 70"/>
                  <a:gd name="T11" fmla="*/ 57 h 62"/>
                  <a:gd name="T12" fmla="*/ 61 w 70"/>
                  <a:gd name="T13" fmla="*/ 61 h 62"/>
                  <a:gd name="T14" fmla="*/ 55 w 70"/>
                  <a:gd name="T15" fmla="*/ 62 h 62"/>
                  <a:gd name="T16" fmla="*/ 55 w 70"/>
                  <a:gd name="T17" fmla="*/ 62 h 62"/>
                  <a:gd name="T18" fmla="*/ 29 w 70"/>
                  <a:gd name="T19" fmla="*/ 62 h 62"/>
                  <a:gd name="T20" fmla="*/ 29 w 70"/>
                  <a:gd name="T21" fmla="*/ 62 h 62"/>
                  <a:gd name="T22" fmla="*/ 29 w 70"/>
                  <a:gd name="T23" fmla="*/ 50 h 62"/>
                  <a:gd name="T24" fmla="*/ 29 w 70"/>
                  <a:gd name="T25" fmla="*/ 50 h 62"/>
                  <a:gd name="T26" fmla="*/ 28 w 70"/>
                  <a:gd name="T27" fmla="*/ 41 h 62"/>
                  <a:gd name="T28" fmla="*/ 27 w 70"/>
                  <a:gd name="T29" fmla="*/ 33 h 62"/>
                  <a:gd name="T30" fmla="*/ 23 w 70"/>
                  <a:gd name="T31" fmla="*/ 26 h 62"/>
                  <a:gd name="T32" fmla="*/ 20 w 70"/>
                  <a:gd name="T33" fmla="*/ 19 h 62"/>
                  <a:gd name="T34" fmla="*/ 16 w 70"/>
                  <a:gd name="T35" fmla="*/ 13 h 62"/>
                  <a:gd name="T36" fmla="*/ 10 w 70"/>
                  <a:gd name="T37" fmla="*/ 8 h 62"/>
                  <a:gd name="T38" fmla="*/ 0 w 70"/>
                  <a:gd name="T39" fmla="*/ 0 h 62"/>
                  <a:gd name="T40" fmla="*/ 46 w 70"/>
                  <a:gd name="T41" fmla="*/ 0 h 62"/>
                  <a:gd name="T42" fmla="*/ 69 w 70"/>
                  <a:gd name="T43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0" h="62">
                    <a:moveTo>
                      <a:pt x="69" y="36"/>
                    </a:moveTo>
                    <a:lnTo>
                      <a:pt x="69" y="36"/>
                    </a:lnTo>
                    <a:lnTo>
                      <a:pt x="69" y="41"/>
                    </a:lnTo>
                    <a:lnTo>
                      <a:pt x="70" y="49"/>
                    </a:lnTo>
                    <a:lnTo>
                      <a:pt x="69" y="54"/>
                    </a:lnTo>
                    <a:lnTo>
                      <a:pt x="66" y="57"/>
                    </a:lnTo>
                    <a:lnTo>
                      <a:pt x="61" y="61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29" y="62"/>
                    </a:lnTo>
                    <a:lnTo>
                      <a:pt x="29" y="62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28" y="41"/>
                    </a:lnTo>
                    <a:lnTo>
                      <a:pt x="27" y="33"/>
                    </a:lnTo>
                    <a:lnTo>
                      <a:pt x="23" y="26"/>
                    </a:lnTo>
                    <a:lnTo>
                      <a:pt x="20" y="19"/>
                    </a:lnTo>
                    <a:lnTo>
                      <a:pt x="16" y="13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6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1" name="Freeform 728"/>
              <p:cNvSpPr>
                <a:spLocks/>
              </p:cNvSpPr>
              <p:nvPr/>
            </p:nvSpPr>
            <p:spPr bwMode="auto">
              <a:xfrm>
                <a:off x="13645377" y="8033855"/>
                <a:ext cx="34925" cy="7938"/>
              </a:xfrm>
              <a:custGeom>
                <a:avLst/>
                <a:gdLst>
                  <a:gd name="T0" fmla="*/ 11 w 22"/>
                  <a:gd name="T1" fmla="*/ 0 h 5"/>
                  <a:gd name="T2" fmla="*/ 11 w 22"/>
                  <a:gd name="T3" fmla="*/ 0 h 5"/>
                  <a:gd name="T4" fmla="*/ 22 w 22"/>
                  <a:gd name="T5" fmla="*/ 5 h 5"/>
                  <a:gd name="T6" fmla="*/ 0 w 22"/>
                  <a:gd name="T7" fmla="*/ 5 h 5"/>
                  <a:gd name="T8" fmla="*/ 11 w 22"/>
                  <a:gd name="T9" fmla="*/ 0 h 5"/>
                  <a:gd name="T10" fmla="*/ 11 w 2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">
                    <a:moveTo>
                      <a:pt x="11" y="0"/>
                    </a:moveTo>
                    <a:lnTo>
                      <a:pt x="11" y="0"/>
                    </a:lnTo>
                    <a:lnTo>
                      <a:pt x="22" y="5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2" name="Freeform 729"/>
              <p:cNvSpPr>
                <a:spLocks/>
              </p:cNvSpPr>
              <p:nvPr/>
            </p:nvSpPr>
            <p:spPr bwMode="auto">
              <a:xfrm>
                <a:off x="13556477" y="7871930"/>
                <a:ext cx="128587" cy="142875"/>
              </a:xfrm>
              <a:custGeom>
                <a:avLst/>
                <a:gdLst>
                  <a:gd name="T0" fmla="*/ 81 w 81"/>
                  <a:gd name="T1" fmla="*/ 48 h 90"/>
                  <a:gd name="T2" fmla="*/ 81 w 81"/>
                  <a:gd name="T3" fmla="*/ 48 h 90"/>
                  <a:gd name="T4" fmla="*/ 81 w 81"/>
                  <a:gd name="T5" fmla="*/ 54 h 90"/>
                  <a:gd name="T6" fmla="*/ 80 w 81"/>
                  <a:gd name="T7" fmla="*/ 61 h 90"/>
                  <a:gd name="T8" fmla="*/ 77 w 81"/>
                  <a:gd name="T9" fmla="*/ 67 h 90"/>
                  <a:gd name="T10" fmla="*/ 75 w 81"/>
                  <a:gd name="T11" fmla="*/ 73 h 90"/>
                  <a:gd name="T12" fmla="*/ 71 w 81"/>
                  <a:gd name="T13" fmla="*/ 77 h 90"/>
                  <a:gd name="T14" fmla="*/ 68 w 81"/>
                  <a:gd name="T15" fmla="*/ 82 h 90"/>
                  <a:gd name="T16" fmla="*/ 63 w 81"/>
                  <a:gd name="T17" fmla="*/ 87 h 90"/>
                  <a:gd name="T18" fmla="*/ 58 w 81"/>
                  <a:gd name="T19" fmla="*/ 89 h 90"/>
                  <a:gd name="T20" fmla="*/ 58 w 81"/>
                  <a:gd name="T21" fmla="*/ 89 h 90"/>
                  <a:gd name="T22" fmla="*/ 51 w 81"/>
                  <a:gd name="T23" fmla="*/ 88 h 90"/>
                  <a:gd name="T24" fmla="*/ 34 w 81"/>
                  <a:gd name="T25" fmla="*/ 88 h 90"/>
                  <a:gd name="T26" fmla="*/ 34 w 81"/>
                  <a:gd name="T27" fmla="*/ 88 h 90"/>
                  <a:gd name="T28" fmla="*/ 25 w 81"/>
                  <a:gd name="T29" fmla="*/ 90 h 90"/>
                  <a:gd name="T30" fmla="*/ 25 w 81"/>
                  <a:gd name="T31" fmla="*/ 90 h 90"/>
                  <a:gd name="T32" fmla="*/ 19 w 81"/>
                  <a:gd name="T33" fmla="*/ 87 h 90"/>
                  <a:gd name="T34" fmla="*/ 14 w 81"/>
                  <a:gd name="T35" fmla="*/ 83 h 90"/>
                  <a:gd name="T36" fmla="*/ 11 w 81"/>
                  <a:gd name="T37" fmla="*/ 79 h 90"/>
                  <a:gd name="T38" fmla="*/ 7 w 81"/>
                  <a:gd name="T39" fmla="*/ 73 h 90"/>
                  <a:gd name="T40" fmla="*/ 5 w 81"/>
                  <a:gd name="T41" fmla="*/ 68 h 90"/>
                  <a:gd name="T42" fmla="*/ 2 w 81"/>
                  <a:gd name="T43" fmla="*/ 61 h 90"/>
                  <a:gd name="T44" fmla="*/ 1 w 81"/>
                  <a:gd name="T45" fmla="*/ 55 h 90"/>
                  <a:gd name="T46" fmla="*/ 0 w 81"/>
                  <a:gd name="T47" fmla="*/ 48 h 90"/>
                  <a:gd name="T48" fmla="*/ 0 w 81"/>
                  <a:gd name="T49" fmla="*/ 48 h 90"/>
                  <a:gd name="T50" fmla="*/ 1 w 81"/>
                  <a:gd name="T51" fmla="*/ 38 h 90"/>
                  <a:gd name="T52" fmla="*/ 4 w 81"/>
                  <a:gd name="T53" fmla="*/ 29 h 90"/>
                  <a:gd name="T54" fmla="*/ 7 w 81"/>
                  <a:gd name="T55" fmla="*/ 22 h 90"/>
                  <a:gd name="T56" fmla="*/ 12 w 81"/>
                  <a:gd name="T57" fmla="*/ 14 h 90"/>
                  <a:gd name="T58" fmla="*/ 18 w 81"/>
                  <a:gd name="T59" fmla="*/ 8 h 90"/>
                  <a:gd name="T60" fmla="*/ 25 w 81"/>
                  <a:gd name="T61" fmla="*/ 5 h 90"/>
                  <a:gd name="T62" fmla="*/ 32 w 81"/>
                  <a:gd name="T63" fmla="*/ 1 h 90"/>
                  <a:gd name="T64" fmla="*/ 40 w 81"/>
                  <a:gd name="T65" fmla="*/ 0 h 90"/>
                  <a:gd name="T66" fmla="*/ 40 w 81"/>
                  <a:gd name="T67" fmla="*/ 0 h 90"/>
                  <a:gd name="T68" fmla="*/ 49 w 81"/>
                  <a:gd name="T69" fmla="*/ 1 h 90"/>
                  <a:gd name="T70" fmla="*/ 56 w 81"/>
                  <a:gd name="T71" fmla="*/ 5 h 90"/>
                  <a:gd name="T72" fmla="*/ 63 w 81"/>
                  <a:gd name="T73" fmla="*/ 8 h 90"/>
                  <a:gd name="T74" fmla="*/ 69 w 81"/>
                  <a:gd name="T75" fmla="*/ 14 h 90"/>
                  <a:gd name="T76" fmla="*/ 74 w 81"/>
                  <a:gd name="T77" fmla="*/ 22 h 90"/>
                  <a:gd name="T78" fmla="*/ 77 w 81"/>
                  <a:gd name="T79" fmla="*/ 29 h 90"/>
                  <a:gd name="T80" fmla="*/ 80 w 81"/>
                  <a:gd name="T81" fmla="*/ 38 h 90"/>
                  <a:gd name="T82" fmla="*/ 81 w 81"/>
                  <a:gd name="T83" fmla="*/ 48 h 90"/>
                  <a:gd name="T84" fmla="*/ 81 w 81"/>
                  <a:gd name="T85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" h="90">
                    <a:moveTo>
                      <a:pt x="81" y="48"/>
                    </a:moveTo>
                    <a:lnTo>
                      <a:pt x="81" y="48"/>
                    </a:lnTo>
                    <a:lnTo>
                      <a:pt x="81" y="54"/>
                    </a:lnTo>
                    <a:lnTo>
                      <a:pt x="80" y="61"/>
                    </a:lnTo>
                    <a:lnTo>
                      <a:pt x="77" y="67"/>
                    </a:lnTo>
                    <a:lnTo>
                      <a:pt x="75" y="73"/>
                    </a:lnTo>
                    <a:lnTo>
                      <a:pt x="71" y="77"/>
                    </a:lnTo>
                    <a:lnTo>
                      <a:pt x="68" y="82"/>
                    </a:lnTo>
                    <a:lnTo>
                      <a:pt x="63" y="87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1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14" y="83"/>
                    </a:lnTo>
                    <a:lnTo>
                      <a:pt x="11" y="79"/>
                    </a:lnTo>
                    <a:lnTo>
                      <a:pt x="7" y="73"/>
                    </a:lnTo>
                    <a:lnTo>
                      <a:pt x="5" y="68"/>
                    </a:lnTo>
                    <a:lnTo>
                      <a:pt x="2" y="61"/>
                    </a:lnTo>
                    <a:lnTo>
                      <a:pt x="1" y="55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7" y="22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5" y="5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9" y="1"/>
                    </a:lnTo>
                    <a:lnTo>
                      <a:pt x="56" y="5"/>
                    </a:lnTo>
                    <a:lnTo>
                      <a:pt x="63" y="8"/>
                    </a:lnTo>
                    <a:lnTo>
                      <a:pt x="69" y="14"/>
                    </a:lnTo>
                    <a:lnTo>
                      <a:pt x="74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1" y="48"/>
                    </a:lnTo>
                    <a:lnTo>
                      <a:pt x="81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3" name="Freeform 730"/>
              <p:cNvSpPr>
                <a:spLocks/>
              </p:cNvSpPr>
              <p:nvPr/>
            </p:nvSpPr>
            <p:spPr bwMode="auto">
              <a:xfrm>
                <a:off x="13596165" y="8014805"/>
                <a:ext cx="50800" cy="6350"/>
              </a:xfrm>
              <a:custGeom>
                <a:avLst/>
                <a:gdLst>
                  <a:gd name="T0" fmla="*/ 0 w 32"/>
                  <a:gd name="T1" fmla="*/ 0 h 4"/>
                  <a:gd name="T2" fmla="*/ 32 w 32"/>
                  <a:gd name="T3" fmla="*/ 0 h 4"/>
                  <a:gd name="T4" fmla="*/ 32 w 32"/>
                  <a:gd name="T5" fmla="*/ 0 h 4"/>
                  <a:gd name="T6" fmla="*/ 24 w 32"/>
                  <a:gd name="T7" fmla="*/ 3 h 4"/>
                  <a:gd name="T8" fmla="*/ 15 w 32"/>
                  <a:gd name="T9" fmla="*/ 4 h 4"/>
                  <a:gd name="T10" fmla="*/ 15 w 32"/>
                  <a:gd name="T11" fmla="*/ 4 h 4"/>
                  <a:gd name="T12" fmla="*/ 7 w 32"/>
                  <a:gd name="T13" fmla="*/ 3 h 4"/>
                  <a:gd name="T14" fmla="*/ 0 w 32"/>
                  <a:gd name="T15" fmla="*/ 0 h 4"/>
                  <a:gd name="T16" fmla="*/ 0 w 3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">
                    <a:moveTo>
                      <a:pt x="0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4" name="Freeform 731"/>
              <p:cNvSpPr>
                <a:spLocks/>
              </p:cNvSpPr>
              <p:nvPr/>
            </p:nvSpPr>
            <p:spPr bwMode="auto">
              <a:xfrm>
                <a:off x="13497740" y="8140217"/>
                <a:ext cx="252412" cy="120650"/>
              </a:xfrm>
              <a:custGeom>
                <a:avLst/>
                <a:gdLst>
                  <a:gd name="T0" fmla="*/ 83 w 159"/>
                  <a:gd name="T1" fmla="*/ 0 h 76"/>
                  <a:gd name="T2" fmla="*/ 83 w 159"/>
                  <a:gd name="T3" fmla="*/ 0 h 76"/>
                  <a:gd name="T4" fmla="*/ 159 w 159"/>
                  <a:gd name="T5" fmla="*/ 0 h 76"/>
                  <a:gd name="T6" fmla="*/ 159 w 159"/>
                  <a:gd name="T7" fmla="*/ 0 h 76"/>
                  <a:gd name="T8" fmla="*/ 159 w 159"/>
                  <a:gd name="T9" fmla="*/ 50 h 76"/>
                  <a:gd name="T10" fmla="*/ 159 w 159"/>
                  <a:gd name="T11" fmla="*/ 50 h 76"/>
                  <a:gd name="T12" fmla="*/ 157 w 159"/>
                  <a:gd name="T13" fmla="*/ 55 h 76"/>
                  <a:gd name="T14" fmla="*/ 155 w 159"/>
                  <a:gd name="T15" fmla="*/ 58 h 76"/>
                  <a:gd name="T16" fmla="*/ 149 w 159"/>
                  <a:gd name="T17" fmla="*/ 63 h 76"/>
                  <a:gd name="T18" fmla="*/ 140 w 159"/>
                  <a:gd name="T19" fmla="*/ 68 h 76"/>
                  <a:gd name="T20" fmla="*/ 127 w 159"/>
                  <a:gd name="T21" fmla="*/ 72 h 76"/>
                  <a:gd name="T22" fmla="*/ 110 w 159"/>
                  <a:gd name="T23" fmla="*/ 75 h 76"/>
                  <a:gd name="T24" fmla="*/ 87 w 159"/>
                  <a:gd name="T25" fmla="*/ 76 h 76"/>
                  <a:gd name="T26" fmla="*/ 73 w 159"/>
                  <a:gd name="T27" fmla="*/ 76 h 76"/>
                  <a:gd name="T28" fmla="*/ 73 w 159"/>
                  <a:gd name="T29" fmla="*/ 76 h 76"/>
                  <a:gd name="T30" fmla="*/ 49 w 159"/>
                  <a:gd name="T31" fmla="*/ 75 h 76"/>
                  <a:gd name="T32" fmla="*/ 31 w 159"/>
                  <a:gd name="T33" fmla="*/ 72 h 76"/>
                  <a:gd name="T34" fmla="*/ 18 w 159"/>
                  <a:gd name="T35" fmla="*/ 68 h 76"/>
                  <a:gd name="T36" fmla="*/ 10 w 159"/>
                  <a:gd name="T37" fmla="*/ 63 h 76"/>
                  <a:gd name="T38" fmla="*/ 5 w 159"/>
                  <a:gd name="T39" fmla="*/ 58 h 76"/>
                  <a:gd name="T40" fmla="*/ 1 w 159"/>
                  <a:gd name="T41" fmla="*/ 55 h 76"/>
                  <a:gd name="T42" fmla="*/ 0 w 159"/>
                  <a:gd name="T43" fmla="*/ 50 h 76"/>
                  <a:gd name="T44" fmla="*/ 0 w 159"/>
                  <a:gd name="T45" fmla="*/ 50 h 76"/>
                  <a:gd name="T46" fmla="*/ 0 w 159"/>
                  <a:gd name="T47" fmla="*/ 0 h 76"/>
                  <a:gd name="T48" fmla="*/ 0 w 159"/>
                  <a:gd name="T49" fmla="*/ 0 h 76"/>
                  <a:gd name="T50" fmla="*/ 76 w 159"/>
                  <a:gd name="T51" fmla="*/ 0 h 76"/>
                  <a:gd name="T52" fmla="*/ 83 w 159"/>
                  <a:gd name="T5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9" h="76">
                    <a:moveTo>
                      <a:pt x="83" y="0"/>
                    </a:moveTo>
                    <a:lnTo>
                      <a:pt x="83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50"/>
                    </a:lnTo>
                    <a:lnTo>
                      <a:pt x="159" y="50"/>
                    </a:lnTo>
                    <a:lnTo>
                      <a:pt x="157" y="55"/>
                    </a:lnTo>
                    <a:lnTo>
                      <a:pt x="155" y="58"/>
                    </a:lnTo>
                    <a:lnTo>
                      <a:pt x="149" y="63"/>
                    </a:lnTo>
                    <a:lnTo>
                      <a:pt x="140" y="68"/>
                    </a:lnTo>
                    <a:lnTo>
                      <a:pt x="127" y="72"/>
                    </a:lnTo>
                    <a:lnTo>
                      <a:pt x="110" y="75"/>
                    </a:lnTo>
                    <a:lnTo>
                      <a:pt x="87" y="76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49" y="75"/>
                    </a:lnTo>
                    <a:lnTo>
                      <a:pt x="31" y="72"/>
                    </a:lnTo>
                    <a:lnTo>
                      <a:pt x="18" y="68"/>
                    </a:lnTo>
                    <a:lnTo>
                      <a:pt x="10" y="63"/>
                    </a:lnTo>
                    <a:lnTo>
                      <a:pt x="5" y="58"/>
                    </a:lnTo>
                    <a:lnTo>
                      <a:pt x="1" y="5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5" name="Freeform 732"/>
              <p:cNvSpPr>
                <a:spLocks/>
              </p:cNvSpPr>
              <p:nvPr/>
            </p:nvSpPr>
            <p:spPr bwMode="auto">
              <a:xfrm>
                <a:off x="13497740" y="8041792"/>
                <a:ext cx="252412" cy="98425"/>
              </a:xfrm>
              <a:custGeom>
                <a:avLst/>
                <a:gdLst>
                  <a:gd name="T0" fmla="*/ 159 w 159"/>
                  <a:gd name="T1" fmla="*/ 62 h 62"/>
                  <a:gd name="T2" fmla="*/ 159 w 159"/>
                  <a:gd name="T3" fmla="*/ 62 h 62"/>
                  <a:gd name="T4" fmla="*/ 83 w 159"/>
                  <a:gd name="T5" fmla="*/ 62 h 62"/>
                  <a:gd name="T6" fmla="*/ 76 w 159"/>
                  <a:gd name="T7" fmla="*/ 62 h 62"/>
                  <a:gd name="T8" fmla="*/ 76 w 159"/>
                  <a:gd name="T9" fmla="*/ 62 h 62"/>
                  <a:gd name="T10" fmla="*/ 0 w 159"/>
                  <a:gd name="T11" fmla="*/ 62 h 62"/>
                  <a:gd name="T12" fmla="*/ 0 w 159"/>
                  <a:gd name="T13" fmla="*/ 62 h 62"/>
                  <a:gd name="T14" fmla="*/ 0 w 159"/>
                  <a:gd name="T15" fmla="*/ 51 h 62"/>
                  <a:gd name="T16" fmla="*/ 0 w 159"/>
                  <a:gd name="T17" fmla="*/ 51 h 62"/>
                  <a:gd name="T18" fmla="*/ 1 w 159"/>
                  <a:gd name="T19" fmla="*/ 42 h 62"/>
                  <a:gd name="T20" fmla="*/ 4 w 159"/>
                  <a:gd name="T21" fmla="*/ 32 h 62"/>
                  <a:gd name="T22" fmla="*/ 8 w 159"/>
                  <a:gd name="T23" fmla="*/ 24 h 62"/>
                  <a:gd name="T24" fmla="*/ 14 w 159"/>
                  <a:gd name="T25" fmla="*/ 18 h 62"/>
                  <a:gd name="T26" fmla="*/ 20 w 159"/>
                  <a:gd name="T27" fmla="*/ 12 h 62"/>
                  <a:gd name="T28" fmla="*/ 29 w 159"/>
                  <a:gd name="T29" fmla="*/ 7 h 62"/>
                  <a:gd name="T30" fmla="*/ 36 w 159"/>
                  <a:gd name="T31" fmla="*/ 2 h 62"/>
                  <a:gd name="T32" fmla="*/ 43 w 159"/>
                  <a:gd name="T33" fmla="*/ 0 h 62"/>
                  <a:gd name="T34" fmla="*/ 67 w 159"/>
                  <a:gd name="T35" fmla="*/ 0 h 62"/>
                  <a:gd name="T36" fmla="*/ 80 w 159"/>
                  <a:gd name="T37" fmla="*/ 5 h 62"/>
                  <a:gd name="T38" fmla="*/ 93 w 159"/>
                  <a:gd name="T39" fmla="*/ 0 h 62"/>
                  <a:gd name="T40" fmla="*/ 115 w 159"/>
                  <a:gd name="T41" fmla="*/ 0 h 62"/>
                  <a:gd name="T42" fmla="*/ 115 w 159"/>
                  <a:gd name="T43" fmla="*/ 0 h 62"/>
                  <a:gd name="T44" fmla="*/ 124 w 159"/>
                  <a:gd name="T45" fmla="*/ 2 h 62"/>
                  <a:gd name="T46" fmla="*/ 131 w 159"/>
                  <a:gd name="T47" fmla="*/ 7 h 62"/>
                  <a:gd name="T48" fmla="*/ 138 w 159"/>
                  <a:gd name="T49" fmla="*/ 12 h 62"/>
                  <a:gd name="T50" fmla="*/ 145 w 159"/>
                  <a:gd name="T51" fmla="*/ 18 h 62"/>
                  <a:gd name="T52" fmla="*/ 150 w 159"/>
                  <a:gd name="T53" fmla="*/ 24 h 62"/>
                  <a:gd name="T54" fmla="*/ 155 w 159"/>
                  <a:gd name="T55" fmla="*/ 32 h 62"/>
                  <a:gd name="T56" fmla="*/ 158 w 159"/>
                  <a:gd name="T57" fmla="*/ 42 h 62"/>
                  <a:gd name="T58" fmla="*/ 159 w 159"/>
                  <a:gd name="T59" fmla="*/ 51 h 62"/>
                  <a:gd name="T60" fmla="*/ 159 w 159"/>
                  <a:gd name="T61" fmla="*/ 51 h 62"/>
                  <a:gd name="T62" fmla="*/ 159 w 159"/>
                  <a:gd name="T63" fmla="*/ 62 h 62"/>
                  <a:gd name="T64" fmla="*/ 159 w 159"/>
                  <a:gd name="T6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" h="62">
                    <a:moveTo>
                      <a:pt x="159" y="62"/>
                    </a:moveTo>
                    <a:lnTo>
                      <a:pt x="159" y="62"/>
                    </a:lnTo>
                    <a:lnTo>
                      <a:pt x="83" y="62"/>
                    </a:lnTo>
                    <a:lnTo>
                      <a:pt x="76" y="62"/>
                    </a:lnTo>
                    <a:lnTo>
                      <a:pt x="76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4" y="18"/>
                    </a:lnTo>
                    <a:lnTo>
                      <a:pt x="20" y="12"/>
                    </a:lnTo>
                    <a:lnTo>
                      <a:pt x="29" y="7"/>
                    </a:lnTo>
                    <a:lnTo>
                      <a:pt x="36" y="2"/>
                    </a:lnTo>
                    <a:lnTo>
                      <a:pt x="43" y="0"/>
                    </a:lnTo>
                    <a:lnTo>
                      <a:pt x="67" y="0"/>
                    </a:lnTo>
                    <a:lnTo>
                      <a:pt x="80" y="5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4" y="2"/>
                    </a:lnTo>
                    <a:lnTo>
                      <a:pt x="131" y="7"/>
                    </a:lnTo>
                    <a:lnTo>
                      <a:pt x="138" y="12"/>
                    </a:lnTo>
                    <a:lnTo>
                      <a:pt x="145" y="18"/>
                    </a:lnTo>
                    <a:lnTo>
                      <a:pt x="150" y="24"/>
                    </a:lnTo>
                    <a:lnTo>
                      <a:pt x="155" y="32"/>
                    </a:lnTo>
                    <a:lnTo>
                      <a:pt x="158" y="42"/>
                    </a:lnTo>
                    <a:lnTo>
                      <a:pt x="159" y="51"/>
                    </a:lnTo>
                    <a:lnTo>
                      <a:pt x="159" y="51"/>
                    </a:lnTo>
                    <a:lnTo>
                      <a:pt x="159" y="62"/>
                    </a:lnTo>
                    <a:lnTo>
                      <a:pt x="159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6" name="Freeform 733"/>
              <p:cNvSpPr>
                <a:spLocks/>
              </p:cNvSpPr>
              <p:nvPr/>
            </p:nvSpPr>
            <p:spPr bwMode="auto">
              <a:xfrm>
                <a:off x="13566002" y="8033855"/>
                <a:ext cx="38100" cy="7938"/>
              </a:xfrm>
              <a:custGeom>
                <a:avLst/>
                <a:gdLst>
                  <a:gd name="T0" fmla="*/ 24 w 24"/>
                  <a:gd name="T1" fmla="*/ 5 h 5"/>
                  <a:gd name="T2" fmla="*/ 0 w 24"/>
                  <a:gd name="T3" fmla="*/ 5 h 5"/>
                  <a:gd name="T4" fmla="*/ 0 w 24"/>
                  <a:gd name="T5" fmla="*/ 5 h 5"/>
                  <a:gd name="T6" fmla="*/ 13 w 24"/>
                  <a:gd name="T7" fmla="*/ 0 h 5"/>
                  <a:gd name="T8" fmla="*/ 24 w 2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7" name="Freeform 734"/>
              <p:cNvSpPr>
                <a:spLocks/>
              </p:cNvSpPr>
              <p:nvPr/>
            </p:nvSpPr>
            <p:spPr bwMode="auto">
              <a:xfrm>
                <a:off x="13596165" y="8011630"/>
                <a:ext cx="52387" cy="3175"/>
              </a:xfrm>
              <a:custGeom>
                <a:avLst/>
                <a:gdLst>
                  <a:gd name="T0" fmla="*/ 26 w 33"/>
                  <a:gd name="T1" fmla="*/ 0 h 2"/>
                  <a:gd name="T2" fmla="*/ 26 w 33"/>
                  <a:gd name="T3" fmla="*/ 0 h 2"/>
                  <a:gd name="T4" fmla="*/ 33 w 33"/>
                  <a:gd name="T5" fmla="*/ 1 h 2"/>
                  <a:gd name="T6" fmla="*/ 33 w 33"/>
                  <a:gd name="T7" fmla="*/ 1 h 2"/>
                  <a:gd name="T8" fmla="*/ 32 w 33"/>
                  <a:gd name="T9" fmla="*/ 2 h 2"/>
                  <a:gd name="T10" fmla="*/ 0 w 33"/>
                  <a:gd name="T11" fmla="*/ 2 h 2"/>
                  <a:gd name="T12" fmla="*/ 0 w 33"/>
                  <a:gd name="T13" fmla="*/ 2 h 2"/>
                  <a:gd name="T14" fmla="*/ 0 w 33"/>
                  <a:gd name="T15" fmla="*/ 2 h 2"/>
                  <a:gd name="T16" fmla="*/ 0 w 33"/>
                  <a:gd name="T17" fmla="*/ 2 h 2"/>
                  <a:gd name="T18" fmla="*/ 9 w 33"/>
                  <a:gd name="T19" fmla="*/ 0 h 2"/>
                  <a:gd name="T20" fmla="*/ 26 w 3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">
                    <a:moveTo>
                      <a:pt x="26" y="0"/>
                    </a:moveTo>
                    <a:lnTo>
                      <a:pt x="26" y="0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8" name="Freeform 735"/>
              <p:cNvSpPr>
                <a:spLocks/>
              </p:cNvSpPr>
              <p:nvPr/>
            </p:nvSpPr>
            <p:spPr bwMode="auto">
              <a:xfrm>
                <a:off x="13415190" y="8041792"/>
                <a:ext cx="111125" cy="98425"/>
              </a:xfrm>
              <a:custGeom>
                <a:avLst/>
                <a:gdLst>
                  <a:gd name="T0" fmla="*/ 25 w 70"/>
                  <a:gd name="T1" fmla="*/ 0 h 62"/>
                  <a:gd name="T2" fmla="*/ 70 w 70"/>
                  <a:gd name="T3" fmla="*/ 0 h 62"/>
                  <a:gd name="T4" fmla="*/ 70 w 70"/>
                  <a:gd name="T5" fmla="*/ 0 h 62"/>
                  <a:gd name="T6" fmla="*/ 58 w 70"/>
                  <a:gd name="T7" fmla="*/ 8 h 62"/>
                  <a:gd name="T8" fmla="*/ 53 w 70"/>
                  <a:gd name="T9" fmla="*/ 13 h 62"/>
                  <a:gd name="T10" fmla="*/ 49 w 70"/>
                  <a:gd name="T11" fmla="*/ 19 h 62"/>
                  <a:gd name="T12" fmla="*/ 45 w 70"/>
                  <a:gd name="T13" fmla="*/ 26 h 62"/>
                  <a:gd name="T14" fmla="*/ 43 w 70"/>
                  <a:gd name="T15" fmla="*/ 33 h 62"/>
                  <a:gd name="T16" fmla="*/ 40 w 70"/>
                  <a:gd name="T17" fmla="*/ 41 h 62"/>
                  <a:gd name="T18" fmla="*/ 40 w 70"/>
                  <a:gd name="T19" fmla="*/ 50 h 62"/>
                  <a:gd name="T20" fmla="*/ 40 w 70"/>
                  <a:gd name="T21" fmla="*/ 50 h 62"/>
                  <a:gd name="T22" fmla="*/ 40 w 70"/>
                  <a:gd name="T23" fmla="*/ 62 h 62"/>
                  <a:gd name="T24" fmla="*/ 40 w 70"/>
                  <a:gd name="T25" fmla="*/ 62 h 62"/>
                  <a:gd name="T26" fmla="*/ 14 w 70"/>
                  <a:gd name="T27" fmla="*/ 62 h 62"/>
                  <a:gd name="T28" fmla="*/ 14 w 70"/>
                  <a:gd name="T29" fmla="*/ 62 h 62"/>
                  <a:gd name="T30" fmla="*/ 8 w 70"/>
                  <a:gd name="T31" fmla="*/ 61 h 62"/>
                  <a:gd name="T32" fmla="*/ 3 w 70"/>
                  <a:gd name="T33" fmla="*/ 57 h 62"/>
                  <a:gd name="T34" fmla="*/ 1 w 70"/>
                  <a:gd name="T35" fmla="*/ 54 h 62"/>
                  <a:gd name="T36" fmla="*/ 0 w 70"/>
                  <a:gd name="T37" fmla="*/ 49 h 62"/>
                  <a:gd name="T38" fmla="*/ 1 w 70"/>
                  <a:gd name="T39" fmla="*/ 41 h 62"/>
                  <a:gd name="T40" fmla="*/ 1 w 70"/>
                  <a:gd name="T41" fmla="*/ 36 h 62"/>
                  <a:gd name="T42" fmla="*/ 25 w 70"/>
                  <a:gd name="T4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0" h="62">
                    <a:moveTo>
                      <a:pt x="25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58" y="8"/>
                    </a:lnTo>
                    <a:lnTo>
                      <a:pt x="53" y="13"/>
                    </a:lnTo>
                    <a:lnTo>
                      <a:pt x="49" y="19"/>
                    </a:lnTo>
                    <a:lnTo>
                      <a:pt x="45" y="26"/>
                    </a:lnTo>
                    <a:lnTo>
                      <a:pt x="43" y="33"/>
                    </a:lnTo>
                    <a:lnTo>
                      <a:pt x="40" y="41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8" y="61"/>
                    </a:lnTo>
                    <a:lnTo>
                      <a:pt x="3" y="57"/>
                    </a:lnTo>
                    <a:lnTo>
                      <a:pt x="1" y="54"/>
                    </a:lnTo>
                    <a:lnTo>
                      <a:pt x="0" y="49"/>
                    </a:lnTo>
                    <a:lnTo>
                      <a:pt x="1" y="41"/>
                    </a:lnTo>
                    <a:lnTo>
                      <a:pt x="1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9" name="Freeform 736"/>
              <p:cNvSpPr>
                <a:spLocks/>
              </p:cNvSpPr>
              <p:nvPr/>
            </p:nvSpPr>
            <p:spPr bwMode="auto">
              <a:xfrm>
                <a:off x="13458052" y="7794142"/>
                <a:ext cx="331787" cy="238125"/>
              </a:xfrm>
              <a:custGeom>
                <a:avLst/>
                <a:gdLst>
                  <a:gd name="T0" fmla="*/ 32 w 209"/>
                  <a:gd name="T1" fmla="*/ 12 h 150"/>
                  <a:gd name="T2" fmla="*/ 29 w 209"/>
                  <a:gd name="T3" fmla="*/ 12 h 150"/>
                  <a:gd name="T4" fmla="*/ 19 w 209"/>
                  <a:gd name="T5" fmla="*/ 17 h 150"/>
                  <a:gd name="T6" fmla="*/ 14 w 209"/>
                  <a:gd name="T7" fmla="*/ 27 h 150"/>
                  <a:gd name="T8" fmla="*/ 14 w 209"/>
                  <a:gd name="T9" fmla="*/ 120 h 150"/>
                  <a:gd name="T10" fmla="*/ 14 w 209"/>
                  <a:gd name="T11" fmla="*/ 124 h 150"/>
                  <a:gd name="T12" fmla="*/ 19 w 209"/>
                  <a:gd name="T13" fmla="*/ 134 h 150"/>
                  <a:gd name="T14" fmla="*/ 29 w 209"/>
                  <a:gd name="T15" fmla="*/ 139 h 150"/>
                  <a:gd name="T16" fmla="*/ 72 w 209"/>
                  <a:gd name="T17" fmla="*/ 139 h 150"/>
                  <a:gd name="T18" fmla="*/ 74 w 209"/>
                  <a:gd name="T19" fmla="*/ 142 h 150"/>
                  <a:gd name="T20" fmla="*/ 64 w 209"/>
                  <a:gd name="T21" fmla="*/ 145 h 150"/>
                  <a:gd name="T22" fmla="*/ 52 w 209"/>
                  <a:gd name="T23" fmla="*/ 150 h 150"/>
                  <a:gd name="T24" fmla="*/ 22 w 209"/>
                  <a:gd name="T25" fmla="*/ 150 h 150"/>
                  <a:gd name="T26" fmla="*/ 13 w 209"/>
                  <a:gd name="T27" fmla="*/ 149 h 150"/>
                  <a:gd name="T28" fmla="*/ 6 w 209"/>
                  <a:gd name="T29" fmla="*/ 144 h 150"/>
                  <a:gd name="T30" fmla="*/ 1 w 209"/>
                  <a:gd name="T31" fmla="*/ 137 h 150"/>
                  <a:gd name="T32" fmla="*/ 0 w 209"/>
                  <a:gd name="T33" fmla="*/ 129 h 150"/>
                  <a:gd name="T34" fmla="*/ 0 w 209"/>
                  <a:gd name="T35" fmla="*/ 23 h 150"/>
                  <a:gd name="T36" fmla="*/ 1 w 209"/>
                  <a:gd name="T37" fmla="*/ 15 h 150"/>
                  <a:gd name="T38" fmla="*/ 6 w 209"/>
                  <a:gd name="T39" fmla="*/ 7 h 150"/>
                  <a:gd name="T40" fmla="*/ 13 w 209"/>
                  <a:gd name="T41" fmla="*/ 3 h 150"/>
                  <a:gd name="T42" fmla="*/ 22 w 209"/>
                  <a:gd name="T43" fmla="*/ 0 h 150"/>
                  <a:gd name="T44" fmla="*/ 187 w 209"/>
                  <a:gd name="T45" fmla="*/ 0 h 150"/>
                  <a:gd name="T46" fmla="*/ 195 w 209"/>
                  <a:gd name="T47" fmla="*/ 3 h 150"/>
                  <a:gd name="T48" fmla="*/ 202 w 209"/>
                  <a:gd name="T49" fmla="*/ 7 h 150"/>
                  <a:gd name="T50" fmla="*/ 207 w 209"/>
                  <a:gd name="T51" fmla="*/ 15 h 150"/>
                  <a:gd name="T52" fmla="*/ 209 w 209"/>
                  <a:gd name="T53" fmla="*/ 23 h 150"/>
                  <a:gd name="T54" fmla="*/ 209 w 209"/>
                  <a:gd name="T55" fmla="*/ 129 h 150"/>
                  <a:gd name="T56" fmla="*/ 207 w 209"/>
                  <a:gd name="T57" fmla="*/ 137 h 150"/>
                  <a:gd name="T58" fmla="*/ 202 w 209"/>
                  <a:gd name="T59" fmla="*/ 144 h 150"/>
                  <a:gd name="T60" fmla="*/ 195 w 209"/>
                  <a:gd name="T61" fmla="*/ 149 h 150"/>
                  <a:gd name="T62" fmla="*/ 187 w 209"/>
                  <a:gd name="T63" fmla="*/ 150 h 150"/>
                  <a:gd name="T64" fmla="*/ 156 w 209"/>
                  <a:gd name="T65" fmla="*/ 150 h 150"/>
                  <a:gd name="T66" fmla="*/ 133 w 209"/>
                  <a:gd name="T67" fmla="*/ 142 h 150"/>
                  <a:gd name="T68" fmla="*/ 136 w 209"/>
                  <a:gd name="T69" fmla="*/ 139 h 150"/>
                  <a:gd name="T70" fmla="*/ 176 w 209"/>
                  <a:gd name="T71" fmla="*/ 139 h 150"/>
                  <a:gd name="T72" fmla="*/ 183 w 209"/>
                  <a:gd name="T73" fmla="*/ 138 h 150"/>
                  <a:gd name="T74" fmla="*/ 194 w 209"/>
                  <a:gd name="T75" fmla="*/ 128 h 150"/>
                  <a:gd name="T76" fmla="*/ 195 w 209"/>
                  <a:gd name="T77" fmla="*/ 120 h 150"/>
                  <a:gd name="T78" fmla="*/ 195 w 209"/>
                  <a:gd name="T79" fmla="*/ 30 h 150"/>
                  <a:gd name="T80" fmla="*/ 194 w 209"/>
                  <a:gd name="T81" fmla="*/ 23 h 150"/>
                  <a:gd name="T82" fmla="*/ 183 w 209"/>
                  <a:gd name="T83" fmla="*/ 13 h 150"/>
                  <a:gd name="T84" fmla="*/ 176 w 209"/>
                  <a:gd name="T85" fmla="*/ 1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50">
                    <a:moveTo>
                      <a:pt x="176" y="12"/>
                    </a:moveTo>
                    <a:lnTo>
                      <a:pt x="32" y="12"/>
                    </a:lnTo>
                    <a:lnTo>
                      <a:pt x="32" y="12"/>
                    </a:lnTo>
                    <a:lnTo>
                      <a:pt x="29" y="12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4" y="30"/>
                    </a:lnTo>
                    <a:lnTo>
                      <a:pt x="14" y="120"/>
                    </a:lnTo>
                    <a:lnTo>
                      <a:pt x="14" y="120"/>
                    </a:lnTo>
                    <a:lnTo>
                      <a:pt x="14" y="124"/>
                    </a:lnTo>
                    <a:lnTo>
                      <a:pt x="16" y="128"/>
                    </a:lnTo>
                    <a:lnTo>
                      <a:pt x="19" y="134"/>
                    </a:lnTo>
                    <a:lnTo>
                      <a:pt x="25" y="138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64" y="145"/>
                    </a:lnTo>
                    <a:lnTo>
                      <a:pt x="64" y="145"/>
                    </a:lnTo>
                    <a:lnTo>
                      <a:pt x="52" y="150"/>
                    </a:lnTo>
                    <a:lnTo>
                      <a:pt x="22" y="150"/>
                    </a:lnTo>
                    <a:lnTo>
                      <a:pt x="22" y="150"/>
                    </a:lnTo>
                    <a:lnTo>
                      <a:pt x="17" y="150"/>
                    </a:lnTo>
                    <a:lnTo>
                      <a:pt x="13" y="149"/>
                    </a:lnTo>
                    <a:lnTo>
                      <a:pt x="10" y="147"/>
                    </a:lnTo>
                    <a:lnTo>
                      <a:pt x="6" y="144"/>
                    </a:lnTo>
                    <a:lnTo>
                      <a:pt x="4" y="141"/>
                    </a:lnTo>
                    <a:lnTo>
                      <a:pt x="1" y="137"/>
                    </a:lnTo>
                    <a:lnTo>
                      <a:pt x="0" y="132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3" y="3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5" y="3"/>
                    </a:lnTo>
                    <a:lnTo>
                      <a:pt x="200" y="5"/>
                    </a:lnTo>
                    <a:lnTo>
                      <a:pt x="202" y="7"/>
                    </a:lnTo>
                    <a:lnTo>
                      <a:pt x="205" y="10"/>
                    </a:lnTo>
                    <a:lnTo>
                      <a:pt x="207" y="15"/>
                    </a:lnTo>
                    <a:lnTo>
                      <a:pt x="208" y="18"/>
                    </a:lnTo>
                    <a:lnTo>
                      <a:pt x="209" y="23"/>
                    </a:lnTo>
                    <a:lnTo>
                      <a:pt x="209" y="129"/>
                    </a:lnTo>
                    <a:lnTo>
                      <a:pt x="209" y="129"/>
                    </a:lnTo>
                    <a:lnTo>
                      <a:pt x="208" y="132"/>
                    </a:lnTo>
                    <a:lnTo>
                      <a:pt x="207" y="137"/>
                    </a:lnTo>
                    <a:lnTo>
                      <a:pt x="205" y="141"/>
                    </a:lnTo>
                    <a:lnTo>
                      <a:pt x="202" y="144"/>
                    </a:lnTo>
                    <a:lnTo>
                      <a:pt x="200" y="147"/>
                    </a:lnTo>
                    <a:lnTo>
                      <a:pt x="195" y="149"/>
                    </a:lnTo>
                    <a:lnTo>
                      <a:pt x="192" y="150"/>
                    </a:lnTo>
                    <a:lnTo>
                      <a:pt x="187" y="150"/>
                    </a:lnTo>
                    <a:lnTo>
                      <a:pt x="156" y="150"/>
                    </a:lnTo>
                    <a:lnTo>
                      <a:pt x="156" y="150"/>
                    </a:lnTo>
                    <a:lnTo>
                      <a:pt x="144" y="145"/>
                    </a:lnTo>
                    <a:lnTo>
                      <a:pt x="133" y="142"/>
                    </a:lnTo>
                    <a:lnTo>
                      <a:pt x="133" y="142"/>
                    </a:lnTo>
                    <a:lnTo>
                      <a:pt x="136" y="139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80" y="139"/>
                    </a:lnTo>
                    <a:lnTo>
                      <a:pt x="183" y="138"/>
                    </a:lnTo>
                    <a:lnTo>
                      <a:pt x="189" y="134"/>
                    </a:lnTo>
                    <a:lnTo>
                      <a:pt x="194" y="128"/>
                    </a:lnTo>
                    <a:lnTo>
                      <a:pt x="195" y="124"/>
                    </a:lnTo>
                    <a:lnTo>
                      <a:pt x="195" y="120"/>
                    </a:lnTo>
                    <a:lnTo>
                      <a:pt x="195" y="30"/>
                    </a:lnTo>
                    <a:lnTo>
                      <a:pt x="195" y="30"/>
                    </a:lnTo>
                    <a:lnTo>
                      <a:pt x="195" y="27"/>
                    </a:lnTo>
                    <a:lnTo>
                      <a:pt x="194" y="23"/>
                    </a:lnTo>
                    <a:lnTo>
                      <a:pt x="189" y="17"/>
                    </a:lnTo>
                    <a:lnTo>
                      <a:pt x="183" y="13"/>
                    </a:lnTo>
                    <a:lnTo>
                      <a:pt x="180" y="12"/>
                    </a:lnTo>
                    <a:lnTo>
                      <a:pt x="176" y="12"/>
                    </a:lnTo>
                    <a:lnTo>
                      <a:pt x="17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cxnSp>
        <p:nvCxnSpPr>
          <p:cNvPr id="160" name="Straight Arrow Connector 157"/>
          <p:cNvCxnSpPr>
            <a:stCxn id="148" idx="2"/>
            <a:endCxn id="95" idx="3"/>
          </p:cNvCxnSpPr>
          <p:nvPr/>
        </p:nvCxnSpPr>
        <p:spPr>
          <a:xfrm rot="10800000">
            <a:off x="7351087" y="3757188"/>
            <a:ext cx="1401130" cy="479673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sp>
        <p:nvSpPr>
          <p:cNvPr id="161" name="Rectangle 160"/>
          <p:cNvSpPr/>
          <p:nvPr/>
        </p:nvSpPr>
        <p:spPr>
          <a:xfrm>
            <a:off x="9465492" y="4002463"/>
            <a:ext cx="1124474" cy="4792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Auditor Certification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8769642" y="3544968"/>
            <a:ext cx="1124474" cy="3556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7814316" y="2824857"/>
            <a:ext cx="1124474" cy="4792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809298" y="3391427"/>
            <a:ext cx="2343870" cy="1311129"/>
            <a:chOff x="5552449" y="5161524"/>
            <a:chExt cx="2343870" cy="1311129"/>
          </a:xfrm>
        </p:grpSpPr>
        <p:sp>
          <p:nvSpPr>
            <p:cNvPr id="165" name="Rectangle 164"/>
            <p:cNvSpPr/>
            <p:nvPr/>
          </p:nvSpPr>
          <p:spPr>
            <a:xfrm>
              <a:off x="5552449" y="5993383"/>
              <a:ext cx="2343870" cy="47927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External parties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(BK, CBK, MOCI, Company,..)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773917" y="5161524"/>
              <a:ext cx="731520" cy="731520"/>
              <a:chOff x="7204239" y="5361203"/>
              <a:chExt cx="731520" cy="731520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7204239" y="5361203"/>
                <a:ext cx="731520" cy="73152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110"/>
              <p:cNvSpPr>
                <a:spLocks noEditPoints="1"/>
              </p:cNvSpPr>
              <p:nvPr/>
            </p:nvSpPr>
            <p:spPr bwMode="auto">
              <a:xfrm>
                <a:off x="7399020" y="5506157"/>
                <a:ext cx="365760" cy="457200"/>
              </a:xfrm>
              <a:custGeom>
                <a:avLst/>
                <a:gdLst>
                  <a:gd name="T0" fmla="*/ 44 w 266"/>
                  <a:gd name="T1" fmla="*/ 265 h 276"/>
                  <a:gd name="T2" fmla="*/ 97 w 266"/>
                  <a:gd name="T3" fmla="*/ 200 h 276"/>
                  <a:gd name="T4" fmla="*/ 97 w 266"/>
                  <a:gd name="T5" fmla="*/ 158 h 276"/>
                  <a:gd name="T6" fmla="*/ 16 w 266"/>
                  <a:gd name="T7" fmla="*/ 130 h 276"/>
                  <a:gd name="T8" fmla="*/ 16 w 266"/>
                  <a:gd name="T9" fmla="*/ 130 h 276"/>
                  <a:gd name="T10" fmla="*/ 16 w 266"/>
                  <a:gd name="T11" fmla="*/ 116 h 276"/>
                  <a:gd name="T12" fmla="*/ 97 w 266"/>
                  <a:gd name="T13" fmla="*/ 88 h 276"/>
                  <a:gd name="T14" fmla="*/ 97 w 266"/>
                  <a:gd name="T15" fmla="*/ 45 h 276"/>
                  <a:gd name="T16" fmla="*/ 16 w 266"/>
                  <a:gd name="T17" fmla="*/ 17 h 276"/>
                  <a:gd name="T18" fmla="*/ 16 w 266"/>
                  <a:gd name="T19" fmla="*/ 17 h 276"/>
                  <a:gd name="T20" fmla="*/ 107 w 266"/>
                  <a:gd name="T21" fmla="*/ 60 h 276"/>
                  <a:gd name="T22" fmla="*/ 121 w 266"/>
                  <a:gd name="T23" fmla="*/ 32 h 276"/>
                  <a:gd name="T24" fmla="*/ 117 w 266"/>
                  <a:gd name="T25" fmla="*/ 276 h 276"/>
                  <a:gd name="T26" fmla="*/ 261 w 266"/>
                  <a:gd name="T27" fmla="*/ 276 h 276"/>
                  <a:gd name="T28" fmla="*/ 251 w 266"/>
                  <a:gd name="T29" fmla="*/ 253 h 276"/>
                  <a:gd name="T30" fmla="*/ 182 w 266"/>
                  <a:gd name="T31" fmla="*/ 237 h 276"/>
                  <a:gd name="T32" fmla="*/ 118 w 266"/>
                  <a:gd name="T33" fmla="*/ 260 h 276"/>
                  <a:gd name="T34" fmla="*/ 118 w 266"/>
                  <a:gd name="T35" fmla="*/ 245 h 276"/>
                  <a:gd name="T36" fmla="*/ 189 w 266"/>
                  <a:gd name="T37" fmla="*/ 221 h 276"/>
                  <a:gd name="T38" fmla="*/ 264 w 266"/>
                  <a:gd name="T39" fmla="*/ 252 h 276"/>
                  <a:gd name="T40" fmla="*/ 251 w 266"/>
                  <a:gd name="T41" fmla="*/ 221 h 276"/>
                  <a:gd name="T42" fmla="*/ 182 w 266"/>
                  <a:gd name="T43" fmla="*/ 204 h 276"/>
                  <a:gd name="T44" fmla="*/ 117 w 266"/>
                  <a:gd name="T45" fmla="*/ 228 h 276"/>
                  <a:gd name="T46" fmla="*/ 118 w 266"/>
                  <a:gd name="T47" fmla="*/ 213 h 276"/>
                  <a:gd name="T48" fmla="*/ 189 w 266"/>
                  <a:gd name="T49" fmla="*/ 189 h 276"/>
                  <a:gd name="T50" fmla="*/ 265 w 266"/>
                  <a:gd name="T51" fmla="*/ 220 h 276"/>
                  <a:gd name="T52" fmla="*/ 251 w 266"/>
                  <a:gd name="T53" fmla="*/ 189 h 276"/>
                  <a:gd name="T54" fmla="*/ 188 w 266"/>
                  <a:gd name="T55" fmla="*/ 173 h 276"/>
                  <a:gd name="T56" fmla="*/ 118 w 266"/>
                  <a:gd name="T57" fmla="*/ 196 h 276"/>
                  <a:gd name="T58" fmla="*/ 118 w 266"/>
                  <a:gd name="T59" fmla="*/ 181 h 276"/>
                  <a:gd name="T60" fmla="*/ 189 w 266"/>
                  <a:gd name="T61" fmla="*/ 157 h 276"/>
                  <a:gd name="T62" fmla="*/ 264 w 266"/>
                  <a:gd name="T63" fmla="*/ 188 h 276"/>
                  <a:gd name="T64" fmla="*/ 251 w 266"/>
                  <a:gd name="T65" fmla="*/ 156 h 276"/>
                  <a:gd name="T66" fmla="*/ 188 w 266"/>
                  <a:gd name="T67" fmla="*/ 140 h 276"/>
                  <a:gd name="T68" fmla="*/ 118 w 266"/>
                  <a:gd name="T69" fmla="*/ 164 h 276"/>
                  <a:gd name="T70" fmla="*/ 118 w 266"/>
                  <a:gd name="T71" fmla="*/ 149 h 276"/>
                  <a:gd name="T72" fmla="*/ 173 w 266"/>
                  <a:gd name="T73" fmla="*/ 126 h 276"/>
                  <a:gd name="T74" fmla="*/ 250 w 266"/>
                  <a:gd name="T75" fmla="*/ 140 h 276"/>
                  <a:gd name="T76" fmla="*/ 265 w 266"/>
                  <a:gd name="T77" fmla="*/ 140 h 276"/>
                  <a:gd name="T78" fmla="*/ 188 w 266"/>
                  <a:gd name="T79" fmla="*/ 108 h 276"/>
                  <a:gd name="T80" fmla="*/ 118 w 266"/>
                  <a:gd name="T81" fmla="*/ 132 h 276"/>
                  <a:gd name="T82" fmla="*/ 118 w 266"/>
                  <a:gd name="T83" fmla="*/ 117 h 276"/>
                  <a:gd name="T84" fmla="*/ 251 w 266"/>
                  <a:gd name="T85" fmla="*/ 110 h 276"/>
                  <a:gd name="T86" fmla="*/ 265 w 266"/>
                  <a:gd name="T87" fmla="*/ 108 h 276"/>
                  <a:gd name="T88" fmla="*/ 116 w 266"/>
                  <a:gd name="T89" fmla="*/ 101 h 276"/>
                  <a:gd name="T90" fmla="*/ 138 w 266"/>
                  <a:gd name="T91" fmla="*/ 70 h 276"/>
                  <a:gd name="T92" fmla="*/ 188 w 266"/>
                  <a:gd name="T93" fmla="*/ 47 h 276"/>
                  <a:gd name="T94" fmla="*/ 0 w 266"/>
                  <a:gd name="T95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6" h="276">
                    <a:moveTo>
                      <a:pt x="44" y="229"/>
                    </a:moveTo>
                    <a:cubicBezTo>
                      <a:pt x="69" y="229"/>
                      <a:pt x="69" y="229"/>
                      <a:pt x="69" y="229"/>
                    </a:cubicBezTo>
                    <a:cubicBezTo>
                      <a:pt x="69" y="265"/>
                      <a:pt x="69" y="265"/>
                      <a:pt x="69" y="265"/>
                    </a:cubicBezTo>
                    <a:cubicBezTo>
                      <a:pt x="44" y="265"/>
                      <a:pt x="44" y="265"/>
                      <a:pt x="44" y="265"/>
                    </a:cubicBezTo>
                    <a:cubicBezTo>
                      <a:pt x="44" y="229"/>
                      <a:pt x="44" y="229"/>
                      <a:pt x="44" y="229"/>
                    </a:cubicBezTo>
                    <a:close/>
                    <a:moveTo>
                      <a:pt x="16" y="186"/>
                    </a:moveTo>
                    <a:cubicBezTo>
                      <a:pt x="97" y="186"/>
                      <a:pt x="97" y="186"/>
                      <a:pt x="97" y="186"/>
                    </a:cubicBezTo>
                    <a:cubicBezTo>
                      <a:pt x="97" y="200"/>
                      <a:pt x="97" y="200"/>
                      <a:pt x="97" y="200"/>
                    </a:cubicBezTo>
                    <a:cubicBezTo>
                      <a:pt x="16" y="200"/>
                      <a:pt x="16" y="200"/>
                      <a:pt x="16" y="200"/>
                    </a:cubicBezTo>
                    <a:cubicBezTo>
                      <a:pt x="16" y="186"/>
                      <a:pt x="16" y="186"/>
                      <a:pt x="16" y="186"/>
                    </a:cubicBezTo>
                    <a:close/>
                    <a:moveTo>
                      <a:pt x="16" y="158"/>
                    </a:moveTo>
                    <a:cubicBezTo>
                      <a:pt x="97" y="158"/>
                      <a:pt x="97" y="158"/>
                      <a:pt x="97" y="158"/>
                    </a:cubicBezTo>
                    <a:cubicBezTo>
                      <a:pt x="97" y="172"/>
                      <a:pt x="97" y="172"/>
                      <a:pt x="97" y="172"/>
                    </a:cubicBezTo>
                    <a:cubicBezTo>
                      <a:pt x="16" y="172"/>
                      <a:pt x="16" y="172"/>
                      <a:pt x="16" y="172"/>
                    </a:cubicBezTo>
                    <a:cubicBezTo>
                      <a:pt x="16" y="158"/>
                      <a:pt x="16" y="158"/>
                      <a:pt x="16" y="158"/>
                    </a:cubicBezTo>
                    <a:close/>
                    <a:moveTo>
                      <a:pt x="16" y="130"/>
                    </a:moveTo>
                    <a:cubicBezTo>
                      <a:pt x="97" y="130"/>
                      <a:pt x="97" y="130"/>
                      <a:pt x="97" y="130"/>
                    </a:cubicBezTo>
                    <a:cubicBezTo>
                      <a:pt x="97" y="144"/>
                      <a:pt x="97" y="144"/>
                      <a:pt x="97" y="144"/>
                    </a:cubicBezTo>
                    <a:cubicBezTo>
                      <a:pt x="16" y="144"/>
                      <a:pt x="16" y="144"/>
                      <a:pt x="16" y="144"/>
                    </a:cubicBezTo>
                    <a:cubicBezTo>
                      <a:pt x="16" y="130"/>
                      <a:pt x="16" y="130"/>
                      <a:pt x="16" y="130"/>
                    </a:cubicBezTo>
                    <a:close/>
                    <a:moveTo>
                      <a:pt x="16" y="102"/>
                    </a:moveTo>
                    <a:cubicBezTo>
                      <a:pt x="97" y="102"/>
                      <a:pt x="97" y="102"/>
                      <a:pt x="97" y="102"/>
                    </a:cubicBezTo>
                    <a:cubicBezTo>
                      <a:pt x="97" y="116"/>
                      <a:pt x="97" y="116"/>
                      <a:pt x="97" y="116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6" y="102"/>
                      <a:pt x="16" y="102"/>
                      <a:pt x="16" y="102"/>
                    </a:cubicBezTo>
                    <a:close/>
                    <a:moveTo>
                      <a:pt x="16" y="73"/>
                    </a:move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73"/>
                      <a:pt x="16" y="73"/>
                      <a:pt x="16" y="73"/>
                    </a:cubicBezTo>
                    <a:close/>
                    <a:moveTo>
                      <a:pt x="16" y="45"/>
                    </a:moveTo>
                    <a:cubicBezTo>
                      <a:pt x="97" y="45"/>
                      <a:pt x="97" y="45"/>
                      <a:pt x="97" y="45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45"/>
                      <a:pt x="16" y="45"/>
                      <a:pt x="16" y="45"/>
                    </a:cubicBezTo>
                    <a:close/>
                    <a:moveTo>
                      <a:pt x="16" y="17"/>
                    </a:move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7"/>
                      <a:pt x="16" y="17"/>
                      <a:pt x="16" y="17"/>
                    </a:cubicBezTo>
                    <a:close/>
                    <a:moveTo>
                      <a:pt x="107" y="45"/>
                    </a:moveTo>
                    <a:cubicBezTo>
                      <a:pt x="121" y="45"/>
                      <a:pt x="121" y="45"/>
                      <a:pt x="121" y="45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07" y="60"/>
                      <a:pt x="107" y="60"/>
                      <a:pt x="107" y="60"/>
                    </a:cubicBezTo>
                    <a:cubicBezTo>
                      <a:pt x="107" y="45"/>
                      <a:pt x="107" y="45"/>
                      <a:pt x="107" y="45"/>
                    </a:cubicBezTo>
                    <a:close/>
                    <a:moveTo>
                      <a:pt x="107" y="17"/>
                    </a:moveTo>
                    <a:cubicBezTo>
                      <a:pt x="121" y="17"/>
                      <a:pt x="121" y="17"/>
                      <a:pt x="121" y="17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7" y="17"/>
                      <a:pt x="107" y="17"/>
                      <a:pt x="107" y="17"/>
                    </a:cubicBezTo>
                    <a:close/>
                    <a:moveTo>
                      <a:pt x="111" y="276"/>
                    </a:move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38" y="276"/>
                      <a:pt x="138" y="276"/>
                      <a:pt x="138" y="276"/>
                    </a:cubicBezTo>
                    <a:cubicBezTo>
                      <a:pt x="141" y="276"/>
                      <a:pt x="141" y="276"/>
                      <a:pt x="141" y="276"/>
                    </a:cubicBezTo>
                    <a:cubicBezTo>
                      <a:pt x="235" y="276"/>
                      <a:pt x="235" y="276"/>
                      <a:pt x="235" y="276"/>
                    </a:cubicBezTo>
                    <a:cubicBezTo>
                      <a:pt x="261" y="276"/>
                      <a:pt x="261" y="276"/>
                      <a:pt x="261" y="276"/>
                    </a:cubicBezTo>
                    <a:cubicBezTo>
                      <a:pt x="266" y="276"/>
                      <a:pt x="266" y="276"/>
                      <a:pt x="266" y="276"/>
                    </a:cubicBezTo>
                    <a:cubicBezTo>
                      <a:pt x="266" y="273"/>
                      <a:pt x="265" y="271"/>
                      <a:pt x="265" y="269"/>
                    </a:cubicBezTo>
                    <a:cubicBezTo>
                      <a:pt x="264" y="266"/>
                      <a:pt x="262" y="263"/>
                      <a:pt x="259" y="260"/>
                    </a:cubicBezTo>
                    <a:cubicBezTo>
                      <a:pt x="257" y="257"/>
                      <a:pt x="254" y="255"/>
                      <a:pt x="251" y="253"/>
                    </a:cubicBezTo>
                    <a:cubicBezTo>
                      <a:pt x="246" y="249"/>
                      <a:pt x="241" y="247"/>
                      <a:pt x="235" y="244"/>
                    </a:cubicBezTo>
                    <a:cubicBezTo>
                      <a:pt x="224" y="240"/>
                      <a:pt x="210" y="237"/>
                      <a:pt x="196" y="237"/>
                    </a:cubicBezTo>
                    <a:cubicBezTo>
                      <a:pt x="193" y="237"/>
                      <a:pt x="191" y="236"/>
                      <a:pt x="188" y="236"/>
                    </a:cubicBezTo>
                    <a:cubicBezTo>
                      <a:pt x="186" y="236"/>
                      <a:pt x="184" y="237"/>
                      <a:pt x="182" y="237"/>
                    </a:cubicBezTo>
                    <a:cubicBezTo>
                      <a:pt x="167" y="237"/>
                      <a:pt x="153" y="240"/>
                      <a:pt x="142" y="244"/>
                    </a:cubicBezTo>
                    <a:cubicBezTo>
                      <a:pt x="141" y="245"/>
                      <a:pt x="139" y="245"/>
                      <a:pt x="138" y="246"/>
                    </a:cubicBezTo>
                    <a:cubicBezTo>
                      <a:pt x="134" y="248"/>
                      <a:pt x="130" y="250"/>
                      <a:pt x="127" y="252"/>
                    </a:cubicBezTo>
                    <a:cubicBezTo>
                      <a:pt x="123" y="255"/>
                      <a:pt x="120" y="257"/>
                      <a:pt x="118" y="260"/>
                    </a:cubicBezTo>
                    <a:cubicBezTo>
                      <a:pt x="115" y="262"/>
                      <a:pt x="114" y="265"/>
                      <a:pt x="113" y="268"/>
                    </a:cubicBezTo>
                    <a:cubicBezTo>
                      <a:pt x="112" y="265"/>
                      <a:pt x="111" y="263"/>
                      <a:pt x="111" y="261"/>
                    </a:cubicBezTo>
                    <a:cubicBezTo>
                      <a:pt x="111" y="258"/>
                      <a:pt x="112" y="256"/>
                      <a:pt x="113" y="253"/>
                    </a:cubicBezTo>
                    <a:cubicBezTo>
                      <a:pt x="114" y="250"/>
                      <a:pt x="116" y="247"/>
                      <a:pt x="118" y="245"/>
                    </a:cubicBezTo>
                    <a:cubicBezTo>
                      <a:pt x="121" y="242"/>
                      <a:pt x="124" y="239"/>
                      <a:pt x="127" y="237"/>
                    </a:cubicBezTo>
                    <a:cubicBezTo>
                      <a:pt x="130" y="235"/>
                      <a:pt x="134" y="233"/>
                      <a:pt x="138" y="231"/>
                    </a:cubicBezTo>
                    <a:cubicBezTo>
                      <a:pt x="139" y="230"/>
                      <a:pt x="141" y="230"/>
                      <a:pt x="143" y="229"/>
                    </a:cubicBezTo>
                    <a:cubicBezTo>
                      <a:pt x="156" y="224"/>
                      <a:pt x="172" y="221"/>
                      <a:pt x="189" y="221"/>
                    </a:cubicBezTo>
                    <a:cubicBezTo>
                      <a:pt x="206" y="221"/>
                      <a:pt x="223" y="224"/>
                      <a:pt x="235" y="229"/>
                    </a:cubicBezTo>
                    <a:cubicBezTo>
                      <a:pt x="241" y="231"/>
                      <a:pt x="246" y="234"/>
                      <a:pt x="250" y="236"/>
                    </a:cubicBezTo>
                    <a:cubicBezTo>
                      <a:pt x="254" y="239"/>
                      <a:pt x="257" y="242"/>
                      <a:pt x="260" y="245"/>
                    </a:cubicBezTo>
                    <a:cubicBezTo>
                      <a:pt x="262" y="247"/>
                      <a:pt x="263" y="249"/>
                      <a:pt x="264" y="252"/>
                    </a:cubicBezTo>
                    <a:cubicBezTo>
                      <a:pt x="265" y="249"/>
                      <a:pt x="266" y="247"/>
                      <a:pt x="266" y="244"/>
                    </a:cubicBezTo>
                    <a:cubicBezTo>
                      <a:pt x="266" y="242"/>
                      <a:pt x="265" y="239"/>
                      <a:pt x="265" y="237"/>
                    </a:cubicBezTo>
                    <a:cubicBezTo>
                      <a:pt x="264" y="234"/>
                      <a:pt x="262" y="231"/>
                      <a:pt x="260" y="228"/>
                    </a:cubicBezTo>
                    <a:cubicBezTo>
                      <a:pt x="257" y="226"/>
                      <a:pt x="255" y="223"/>
                      <a:pt x="251" y="221"/>
                    </a:cubicBezTo>
                    <a:cubicBezTo>
                      <a:pt x="247" y="217"/>
                      <a:pt x="241" y="214"/>
                      <a:pt x="235" y="212"/>
                    </a:cubicBezTo>
                    <a:cubicBezTo>
                      <a:pt x="224" y="208"/>
                      <a:pt x="210" y="205"/>
                      <a:pt x="196" y="204"/>
                    </a:cubicBezTo>
                    <a:cubicBezTo>
                      <a:pt x="193" y="204"/>
                      <a:pt x="191" y="204"/>
                      <a:pt x="188" y="204"/>
                    </a:cubicBezTo>
                    <a:cubicBezTo>
                      <a:pt x="186" y="204"/>
                      <a:pt x="184" y="204"/>
                      <a:pt x="182" y="204"/>
                    </a:cubicBezTo>
                    <a:cubicBezTo>
                      <a:pt x="167" y="205"/>
                      <a:pt x="153" y="208"/>
                      <a:pt x="142" y="212"/>
                    </a:cubicBezTo>
                    <a:cubicBezTo>
                      <a:pt x="141" y="213"/>
                      <a:pt x="139" y="213"/>
                      <a:pt x="138" y="214"/>
                    </a:cubicBezTo>
                    <a:cubicBezTo>
                      <a:pt x="134" y="216"/>
                      <a:pt x="130" y="218"/>
                      <a:pt x="126" y="220"/>
                    </a:cubicBezTo>
                    <a:cubicBezTo>
                      <a:pt x="122" y="223"/>
                      <a:pt x="119" y="225"/>
                      <a:pt x="117" y="228"/>
                    </a:cubicBezTo>
                    <a:cubicBezTo>
                      <a:pt x="115" y="230"/>
                      <a:pt x="114" y="233"/>
                      <a:pt x="113" y="235"/>
                    </a:cubicBezTo>
                    <a:cubicBezTo>
                      <a:pt x="112" y="233"/>
                      <a:pt x="111" y="231"/>
                      <a:pt x="111" y="228"/>
                    </a:cubicBezTo>
                    <a:cubicBezTo>
                      <a:pt x="111" y="226"/>
                      <a:pt x="112" y="224"/>
                      <a:pt x="113" y="221"/>
                    </a:cubicBezTo>
                    <a:cubicBezTo>
                      <a:pt x="114" y="218"/>
                      <a:pt x="115" y="215"/>
                      <a:pt x="118" y="213"/>
                    </a:cubicBezTo>
                    <a:cubicBezTo>
                      <a:pt x="120" y="210"/>
                      <a:pt x="123" y="207"/>
                      <a:pt x="127" y="204"/>
                    </a:cubicBezTo>
                    <a:cubicBezTo>
                      <a:pt x="130" y="202"/>
                      <a:pt x="134" y="200"/>
                      <a:pt x="138" y="198"/>
                    </a:cubicBezTo>
                    <a:cubicBezTo>
                      <a:pt x="139" y="198"/>
                      <a:pt x="141" y="197"/>
                      <a:pt x="143" y="196"/>
                    </a:cubicBezTo>
                    <a:cubicBezTo>
                      <a:pt x="156" y="192"/>
                      <a:pt x="172" y="189"/>
                      <a:pt x="189" y="189"/>
                    </a:cubicBezTo>
                    <a:cubicBezTo>
                      <a:pt x="206" y="189"/>
                      <a:pt x="223" y="192"/>
                      <a:pt x="235" y="196"/>
                    </a:cubicBezTo>
                    <a:cubicBezTo>
                      <a:pt x="241" y="199"/>
                      <a:pt x="246" y="201"/>
                      <a:pt x="250" y="204"/>
                    </a:cubicBezTo>
                    <a:cubicBezTo>
                      <a:pt x="254" y="207"/>
                      <a:pt x="258" y="210"/>
                      <a:pt x="260" y="213"/>
                    </a:cubicBezTo>
                    <a:cubicBezTo>
                      <a:pt x="262" y="215"/>
                      <a:pt x="264" y="217"/>
                      <a:pt x="265" y="220"/>
                    </a:cubicBezTo>
                    <a:cubicBezTo>
                      <a:pt x="265" y="217"/>
                      <a:pt x="266" y="215"/>
                      <a:pt x="266" y="213"/>
                    </a:cubicBezTo>
                    <a:cubicBezTo>
                      <a:pt x="266" y="210"/>
                      <a:pt x="265" y="208"/>
                      <a:pt x="265" y="206"/>
                    </a:cubicBezTo>
                    <a:cubicBezTo>
                      <a:pt x="264" y="202"/>
                      <a:pt x="262" y="199"/>
                      <a:pt x="259" y="196"/>
                    </a:cubicBezTo>
                    <a:cubicBezTo>
                      <a:pt x="257" y="194"/>
                      <a:pt x="254" y="191"/>
                      <a:pt x="251" y="189"/>
                    </a:cubicBezTo>
                    <a:cubicBezTo>
                      <a:pt x="246" y="185"/>
                      <a:pt x="240" y="183"/>
                      <a:pt x="233" y="180"/>
                    </a:cubicBezTo>
                    <a:cubicBezTo>
                      <a:pt x="221" y="175"/>
                      <a:pt x="205" y="173"/>
                      <a:pt x="188" y="173"/>
                    </a:cubicBezTo>
                    <a:cubicBezTo>
                      <a:pt x="188" y="173"/>
                      <a:pt x="188" y="173"/>
                      <a:pt x="188" y="173"/>
                    </a:cubicBezTo>
                    <a:cubicBezTo>
                      <a:pt x="188" y="173"/>
                      <a:pt x="188" y="173"/>
                      <a:pt x="188" y="173"/>
                    </a:cubicBezTo>
                    <a:cubicBezTo>
                      <a:pt x="172" y="173"/>
                      <a:pt x="156" y="175"/>
                      <a:pt x="143" y="180"/>
                    </a:cubicBezTo>
                    <a:cubicBezTo>
                      <a:pt x="141" y="181"/>
                      <a:pt x="140" y="182"/>
                      <a:pt x="138" y="182"/>
                    </a:cubicBezTo>
                    <a:cubicBezTo>
                      <a:pt x="134" y="184"/>
                      <a:pt x="130" y="186"/>
                      <a:pt x="127" y="188"/>
                    </a:cubicBezTo>
                    <a:cubicBezTo>
                      <a:pt x="123" y="191"/>
                      <a:pt x="120" y="193"/>
                      <a:pt x="118" y="196"/>
                    </a:cubicBezTo>
                    <a:cubicBezTo>
                      <a:pt x="115" y="199"/>
                      <a:pt x="114" y="201"/>
                      <a:pt x="113" y="204"/>
                    </a:cubicBezTo>
                    <a:cubicBezTo>
                      <a:pt x="112" y="202"/>
                      <a:pt x="111" y="199"/>
                      <a:pt x="111" y="197"/>
                    </a:cubicBezTo>
                    <a:cubicBezTo>
                      <a:pt x="111" y="194"/>
                      <a:pt x="112" y="192"/>
                      <a:pt x="113" y="189"/>
                    </a:cubicBezTo>
                    <a:cubicBezTo>
                      <a:pt x="114" y="186"/>
                      <a:pt x="116" y="184"/>
                      <a:pt x="118" y="181"/>
                    </a:cubicBezTo>
                    <a:cubicBezTo>
                      <a:pt x="121" y="178"/>
                      <a:pt x="124" y="175"/>
                      <a:pt x="128" y="173"/>
                    </a:cubicBezTo>
                    <a:cubicBezTo>
                      <a:pt x="131" y="171"/>
                      <a:pt x="134" y="169"/>
                      <a:pt x="138" y="167"/>
                    </a:cubicBezTo>
                    <a:cubicBezTo>
                      <a:pt x="139" y="166"/>
                      <a:pt x="141" y="166"/>
                      <a:pt x="143" y="165"/>
                    </a:cubicBezTo>
                    <a:cubicBezTo>
                      <a:pt x="156" y="160"/>
                      <a:pt x="172" y="157"/>
                      <a:pt x="189" y="157"/>
                    </a:cubicBezTo>
                    <a:cubicBezTo>
                      <a:pt x="206" y="157"/>
                      <a:pt x="222" y="160"/>
                      <a:pt x="235" y="165"/>
                    </a:cubicBezTo>
                    <a:cubicBezTo>
                      <a:pt x="240" y="167"/>
                      <a:pt x="245" y="169"/>
                      <a:pt x="250" y="172"/>
                    </a:cubicBezTo>
                    <a:cubicBezTo>
                      <a:pt x="254" y="175"/>
                      <a:pt x="257" y="178"/>
                      <a:pt x="260" y="181"/>
                    </a:cubicBezTo>
                    <a:cubicBezTo>
                      <a:pt x="262" y="183"/>
                      <a:pt x="263" y="185"/>
                      <a:pt x="264" y="188"/>
                    </a:cubicBezTo>
                    <a:cubicBezTo>
                      <a:pt x="265" y="185"/>
                      <a:pt x="266" y="183"/>
                      <a:pt x="266" y="180"/>
                    </a:cubicBezTo>
                    <a:cubicBezTo>
                      <a:pt x="266" y="178"/>
                      <a:pt x="265" y="175"/>
                      <a:pt x="265" y="173"/>
                    </a:cubicBezTo>
                    <a:cubicBezTo>
                      <a:pt x="264" y="170"/>
                      <a:pt x="262" y="167"/>
                      <a:pt x="259" y="164"/>
                    </a:cubicBezTo>
                    <a:cubicBezTo>
                      <a:pt x="257" y="161"/>
                      <a:pt x="254" y="159"/>
                      <a:pt x="251" y="156"/>
                    </a:cubicBezTo>
                    <a:cubicBezTo>
                      <a:pt x="246" y="153"/>
                      <a:pt x="240" y="150"/>
                      <a:pt x="233" y="148"/>
                    </a:cubicBezTo>
                    <a:cubicBezTo>
                      <a:pt x="221" y="143"/>
                      <a:pt x="205" y="140"/>
                      <a:pt x="188" y="140"/>
                    </a:cubicBezTo>
                    <a:cubicBezTo>
                      <a:pt x="188" y="140"/>
                      <a:pt x="188" y="140"/>
                      <a:pt x="188" y="140"/>
                    </a:cubicBezTo>
                    <a:cubicBezTo>
                      <a:pt x="188" y="140"/>
                      <a:pt x="188" y="140"/>
                      <a:pt x="188" y="140"/>
                    </a:cubicBezTo>
                    <a:cubicBezTo>
                      <a:pt x="172" y="140"/>
                      <a:pt x="156" y="143"/>
                      <a:pt x="143" y="148"/>
                    </a:cubicBezTo>
                    <a:cubicBezTo>
                      <a:pt x="141" y="148"/>
                      <a:pt x="140" y="149"/>
                      <a:pt x="138" y="150"/>
                    </a:cubicBezTo>
                    <a:cubicBezTo>
                      <a:pt x="133" y="152"/>
                      <a:pt x="129" y="154"/>
                      <a:pt x="126" y="156"/>
                    </a:cubicBezTo>
                    <a:cubicBezTo>
                      <a:pt x="123" y="159"/>
                      <a:pt x="120" y="161"/>
                      <a:pt x="118" y="164"/>
                    </a:cubicBezTo>
                    <a:cubicBezTo>
                      <a:pt x="115" y="166"/>
                      <a:pt x="114" y="169"/>
                      <a:pt x="113" y="171"/>
                    </a:cubicBezTo>
                    <a:cubicBezTo>
                      <a:pt x="112" y="169"/>
                      <a:pt x="111" y="167"/>
                      <a:pt x="111" y="165"/>
                    </a:cubicBezTo>
                    <a:cubicBezTo>
                      <a:pt x="111" y="162"/>
                      <a:pt x="112" y="159"/>
                      <a:pt x="113" y="157"/>
                    </a:cubicBezTo>
                    <a:cubicBezTo>
                      <a:pt x="114" y="154"/>
                      <a:pt x="116" y="152"/>
                      <a:pt x="118" y="149"/>
                    </a:cubicBezTo>
                    <a:cubicBezTo>
                      <a:pt x="120" y="146"/>
                      <a:pt x="124" y="143"/>
                      <a:pt x="128" y="140"/>
                    </a:cubicBezTo>
                    <a:cubicBezTo>
                      <a:pt x="131" y="138"/>
                      <a:pt x="134" y="136"/>
                      <a:pt x="138" y="135"/>
                    </a:cubicBezTo>
                    <a:cubicBezTo>
                      <a:pt x="139" y="134"/>
                      <a:pt x="141" y="133"/>
                      <a:pt x="143" y="133"/>
                    </a:cubicBezTo>
                    <a:cubicBezTo>
                      <a:pt x="152" y="129"/>
                      <a:pt x="162" y="127"/>
                      <a:pt x="173" y="126"/>
                    </a:cubicBezTo>
                    <a:cubicBezTo>
                      <a:pt x="178" y="125"/>
                      <a:pt x="184" y="125"/>
                      <a:pt x="189" y="125"/>
                    </a:cubicBezTo>
                    <a:cubicBezTo>
                      <a:pt x="194" y="125"/>
                      <a:pt x="199" y="125"/>
                      <a:pt x="204" y="126"/>
                    </a:cubicBezTo>
                    <a:cubicBezTo>
                      <a:pt x="216" y="127"/>
                      <a:pt x="226" y="129"/>
                      <a:pt x="235" y="132"/>
                    </a:cubicBezTo>
                    <a:cubicBezTo>
                      <a:pt x="240" y="134"/>
                      <a:pt x="245" y="137"/>
                      <a:pt x="250" y="140"/>
                    </a:cubicBezTo>
                    <a:cubicBezTo>
                      <a:pt x="254" y="142"/>
                      <a:pt x="257" y="145"/>
                      <a:pt x="260" y="148"/>
                    </a:cubicBezTo>
                    <a:cubicBezTo>
                      <a:pt x="262" y="151"/>
                      <a:pt x="263" y="153"/>
                      <a:pt x="264" y="155"/>
                    </a:cubicBezTo>
                    <a:cubicBezTo>
                      <a:pt x="265" y="153"/>
                      <a:pt x="266" y="150"/>
                      <a:pt x="266" y="148"/>
                    </a:cubicBezTo>
                    <a:cubicBezTo>
                      <a:pt x="266" y="145"/>
                      <a:pt x="265" y="143"/>
                      <a:pt x="265" y="140"/>
                    </a:cubicBezTo>
                    <a:cubicBezTo>
                      <a:pt x="263" y="137"/>
                      <a:pt x="262" y="134"/>
                      <a:pt x="259" y="132"/>
                    </a:cubicBezTo>
                    <a:cubicBezTo>
                      <a:pt x="257" y="129"/>
                      <a:pt x="254" y="126"/>
                      <a:pt x="251" y="124"/>
                    </a:cubicBezTo>
                    <a:cubicBezTo>
                      <a:pt x="247" y="122"/>
                      <a:pt x="243" y="119"/>
                      <a:pt x="238" y="117"/>
                    </a:cubicBezTo>
                    <a:cubicBezTo>
                      <a:pt x="225" y="111"/>
                      <a:pt x="207" y="108"/>
                      <a:pt x="188" y="108"/>
                    </a:cubicBezTo>
                    <a:cubicBezTo>
                      <a:pt x="169" y="108"/>
                      <a:pt x="152" y="111"/>
                      <a:pt x="139" y="117"/>
                    </a:cubicBezTo>
                    <a:cubicBezTo>
                      <a:pt x="138" y="117"/>
                      <a:pt x="138" y="117"/>
                      <a:pt x="138" y="117"/>
                    </a:cubicBezTo>
                    <a:cubicBezTo>
                      <a:pt x="133" y="119"/>
                      <a:pt x="129" y="122"/>
                      <a:pt x="126" y="124"/>
                    </a:cubicBezTo>
                    <a:cubicBezTo>
                      <a:pt x="123" y="126"/>
                      <a:pt x="120" y="129"/>
                      <a:pt x="118" y="132"/>
                    </a:cubicBezTo>
                    <a:cubicBezTo>
                      <a:pt x="115" y="134"/>
                      <a:pt x="113" y="137"/>
                      <a:pt x="112" y="140"/>
                    </a:cubicBezTo>
                    <a:cubicBezTo>
                      <a:pt x="111" y="138"/>
                      <a:pt x="111" y="135"/>
                      <a:pt x="111" y="133"/>
                    </a:cubicBezTo>
                    <a:cubicBezTo>
                      <a:pt x="111" y="130"/>
                      <a:pt x="111" y="127"/>
                      <a:pt x="113" y="124"/>
                    </a:cubicBezTo>
                    <a:cubicBezTo>
                      <a:pt x="114" y="122"/>
                      <a:pt x="115" y="119"/>
                      <a:pt x="118" y="117"/>
                    </a:cubicBezTo>
                    <a:cubicBezTo>
                      <a:pt x="120" y="114"/>
                      <a:pt x="122" y="112"/>
                      <a:pt x="125" y="110"/>
                    </a:cubicBezTo>
                    <a:cubicBezTo>
                      <a:pt x="129" y="107"/>
                      <a:pt x="133" y="105"/>
                      <a:pt x="138" y="103"/>
                    </a:cubicBezTo>
                    <a:cubicBezTo>
                      <a:pt x="151" y="97"/>
                      <a:pt x="169" y="93"/>
                      <a:pt x="188" y="93"/>
                    </a:cubicBezTo>
                    <a:cubicBezTo>
                      <a:pt x="214" y="93"/>
                      <a:pt x="237" y="100"/>
                      <a:pt x="251" y="110"/>
                    </a:cubicBezTo>
                    <a:cubicBezTo>
                      <a:pt x="254" y="112"/>
                      <a:pt x="257" y="114"/>
                      <a:pt x="259" y="117"/>
                    </a:cubicBezTo>
                    <a:cubicBezTo>
                      <a:pt x="261" y="119"/>
                      <a:pt x="263" y="122"/>
                      <a:pt x="264" y="124"/>
                    </a:cubicBezTo>
                    <a:cubicBezTo>
                      <a:pt x="265" y="121"/>
                      <a:pt x="266" y="118"/>
                      <a:pt x="266" y="115"/>
                    </a:cubicBezTo>
                    <a:cubicBezTo>
                      <a:pt x="266" y="113"/>
                      <a:pt x="265" y="110"/>
                      <a:pt x="265" y="108"/>
                    </a:cubicBezTo>
                    <a:cubicBezTo>
                      <a:pt x="264" y="105"/>
                      <a:pt x="262" y="103"/>
                      <a:pt x="261" y="101"/>
                    </a:cubicBezTo>
                    <a:cubicBezTo>
                      <a:pt x="249" y="86"/>
                      <a:pt x="221" y="75"/>
                      <a:pt x="188" y="75"/>
                    </a:cubicBezTo>
                    <a:cubicBezTo>
                      <a:pt x="169" y="75"/>
                      <a:pt x="151" y="79"/>
                      <a:pt x="138" y="85"/>
                    </a:cubicBezTo>
                    <a:cubicBezTo>
                      <a:pt x="128" y="89"/>
                      <a:pt x="121" y="95"/>
                      <a:pt x="116" y="101"/>
                    </a:cubicBezTo>
                    <a:cubicBezTo>
                      <a:pt x="114" y="103"/>
                      <a:pt x="113" y="105"/>
                      <a:pt x="112" y="108"/>
                    </a:cubicBezTo>
                    <a:cubicBezTo>
                      <a:pt x="111" y="105"/>
                      <a:pt x="111" y="103"/>
                      <a:pt x="111" y="100"/>
                    </a:cubicBezTo>
                    <a:cubicBezTo>
                      <a:pt x="111" y="98"/>
                      <a:pt x="111" y="96"/>
                      <a:pt x="112" y="94"/>
                    </a:cubicBezTo>
                    <a:cubicBezTo>
                      <a:pt x="115" y="84"/>
                      <a:pt x="125" y="76"/>
                      <a:pt x="138" y="70"/>
                    </a:cubicBezTo>
                    <a:cubicBezTo>
                      <a:pt x="151" y="64"/>
                      <a:pt x="169" y="61"/>
                      <a:pt x="188" y="61"/>
                    </a:cubicBezTo>
                    <a:cubicBezTo>
                      <a:pt x="227" y="61"/>
                      <a:pt x="258" y="75"/>
                      <a:pt x="265" y="94"/>
                    </a:cubicBezTo>
                    <a:cubicBezTo>
                      <a:pt x="265" y="91"/>
                      <a:pt x="266" y="89"/>
                      <a:pt x="266" y="87"/>
                    </a:cubicBezTo>
                    <a:cubicBezTo>
                      <a:pt x="266" y="65"/>
                      <a:pt x="231" y="47"/>
                      <a:pt x="188" y="47"/>
                    </a:cubicBezTo>
                    <a:cubicBezTo>
                      <a:pt x="169" y="47"/>
                      <a:pt x="151" y="50"/>
                      <a:pt x="138" y="56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64" y="276"/>
                      <a:pt x="64" y="276"/>
                      <a:pt x="64" y="276"/>
                    </a:cubicBezTo>
                    <a:cubicBezTo>
                      <a:pt x="111" y="276"/>
                      <a:pt x="111" y="276"/>
                      <a:pt x="111" y="27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36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cxnSp>
        <p:nvCxnSpPr>
          <p:cNvPr id="169" name="Straight Arrow Connector 168"/>
          <p:cNvCxnSpPr>
            <a:stCxn id="95" idx="1"/>
            <a:endCxn id="167" idx="6"/>
          </p:cNvCxnSpPr>
          <p:nvPr/>
        </p:nvCxnSpPr>
        <p:spPr>
          <a:xfrm flipH="1">
            <a:off x="2762286" y="3757187"/>
            <a:ext cx="1956529" cy="0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grpSp>
        <p:nvGrpSpPr>
          <p:cNvPr id="170" name="Group 169"/>
          <p:cNvGrpSpPr/>
          <p:nvPr/>
        </p:nvGrpSpPr>
        <p:grpSpPr>
          <a:xfrm>
            <a:off x="1217435" y="3396418"/>
            <a:ext cx="731520" cy="731520"/>
            <a:chOff x="7282859" y="5368997"/>
            <a:chExt cx="731520" cy="731520"/>
          </a:xfrm>
        </p:grpSpPr>
        <p:sp>
          <p:nvSpPr>
            <p:cNvPr id="171" name="Oval 170"/>
            <p:cNvSpPr/>
            <p:nvPr/>
          </p:nvSpPr>
          <p:spPr>
            <a:xfrm>
              <a:off x="7282859" y="5368997"/>
              <a:ext cx="731520" cy="73152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206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10"/>
            <p:cNvSpPr>
              <a:spLocks noEditPoints="1"/>
            </p:cNvSpPr>
            <p:nvPr/>
          </p:nvSpPr>
          <p:spPr bwMode="auto">
            <a:xfrm>
              <a:off x="7465739" y="5506157"/>
              <a:ext cx="365760" cy="457200"/>
            </a:xfrm>
            <a:custGeom>
              <a:avLst/>
              <a:gdLst>
                <a:gd name="T0" fmla="*/ 44 w 266"/>
                <a:gd name="T1" fmla="*/ 265 h 276"/>
                <a:gd name="T2" fmla="*/ 97 w 266"/>
                <a:gd name="T3" fmla="*/ 200 h 276"/>
                <a:gd name="T4" fmla="*/ 97 w 266"/>
                <a:gd name="T5" fmla="*/ 158 h 276"/>
                <a:gd name="T6" fmla="*/ 16 w 266"/>
                <a:gd name="T7" fmla="*/ 130 h 276"/>
                <a:gd name="T8" fmla="*/ 16 w 266"/>
                <a:gd name="T9" fmla="*/ 130 h 276"/>
                <a:gd name="T10" fmla="*/ 16 w 266"/>
                <a:gd name="T11" fmla="*/ 116 h 276"/>
                <a:gd name="T12" fmla="*/ 97 w 266"/>
                <a:gd name="T13" fmla="*/ 88 h 276"/>
                <a:gd name="T14" fmla="*/ 97 w 266"/>
                <a:gd name="T15" fmla="*/ 45 h 276"/>
                <a:gd name="T16" fmla="*/ 16 w 266"/>
                <a:gd name="T17" fmla="*/ 17 h 276"/>
                <a:gd name="T18" fmla="*/ 16 w 266"/>
                <a:gd name="T19" fmla="*/ 17 h 276"/>
                <a:gd name="T20" fmla="*/ 107 w 266"/>
                <a:gd name="T21" fmla="*/ 60 h 276"/>
                <a:gd name="T22" fmla="*/ 121 w 266"/>
                <a:gd name="T23" fmla="*/ 32 h 276"/>
                <a:gd name="T24" fmla="*/ 117 w 266"/>
                <a:gd name="T25" fmla="*/ 276 h 276"/>
                <a:gd name="T26" fmla="*/ 261 w 266"/>
                <a:gd name="T27" fmla="*/ 276 h 276"/>
                <a:gd name="T28" fmla="*/ 251 w 266"/>
                <a:gd name="T29" fmla="*/ 253 h 276"/>
                <a:gd name="T30" fmla="*/ 182 w 266"/>
                <a:gd name="T31" fmla="*/ 237 h 276"/>
                <a:gd name="T32" fmla="*/ 118 w 266"/>
                <a:gd name="T33" fmla="*/ 260 h 276"/>
                <a:gd name="T34" fmla="*/ 118 w 266"/>
                <a:gd name="T35" fmla="*/ 245 h 276"/>
                <a:gd name="T36" fmla="*/ 189 w 266"/>
                <a:gd name="T37" fmla="*/ 221 h 276"/>
                <a:gd name="T38" fmla="*/ 264 w 266"/>
                <a:gd name="T39" fmla="*/ 252 h 276"/>
                <a:gd name="T40" fmla="*/ 251 w 266"/>
                <a:gd name="T41" fmla="*/ 221 h 276"/>
                <a:gd name="T42" fmla="*/ 182 w 266"/>
                <a:gd name="T43" fmla="*/ 204 h 276"/>
                <a:gd name="T44" fmla="*/ 117 w 266"/>
                <a:gd name="T45" fmla="*/ 228 h 276"/>
                <a:gd name="T46" fmla="*/ 118 w 266"/>
                <a:gd name="T47" fmla="*/ 213 h 276"/>
                <a:gd name="T48" fmla="*/ 189 w 266"/>
                <a:gd name="T49" fmla="*/ 189 h 276"/>
                <a:gd name="T50" fmla="*/ 265 w 266"/>
                <a:gd name="T51" fmla="*/ 220 h 276"/>
                <a:gd name="T52" fmla="*/ 251 w 266"/>
                <a:gd name="T53" fmla="*/ 189 h 276"/>
                <a:gd name="T54" fmla="*/ 188 w 266"/>
                <a:gd name="T55" fmla="*/ 173 h 276"/>
                <a:gd name="T56" fmla="*/ 118 w 266"/>
                <a:gd name="T57" fmla="*/ 196 h 276"/>
                <a:gd name="T58" fmla="*/ 118 w 266"/>
                <a:gd name="T59" fmla="*/ 181 h 276"/>
                <a:gd name="T60" fmla="*/ 189 w 266"/>
                <a:gd name="T61" fmla="*/ 157 h 276"/>
                <a:gd name="T62" fmla="*/ 264 w 266"/>
                <a:gd name="T63" fmla="*/ 188 h 276"/>
                <a:gd name="T64" fmla="*/ 251 w 266"/>
                <a:gd name="T65" fmla="*/ 156 h 276"/>
                <a:gd name="T66" fmla="*/ 188 w 266"/>
                <a:gd name="T67" fmla="*/ 140 h 276"/>
                <a:gd name="T68" fmla="*/ 118 w 266"/>
                <a:gd name="T69" fmla="*/ 164 h 276"/>
                <a:gd name="T70" fmla="*/ 118 w 266"/>
                <a:gd name="T71" fmla="*/ 149 h 276"/>
                <a:gd name="T72" fmla="*/ 173 w 266"/>
                <a:gd name="T73" fmla="*/ 126 h 276"/>
                <a:gd name="T74" fmla="*/ 250 w 266"/>
                <a:gd name="T75" fmla="*/ 140 h 276"/>
                <a:gd name="T76" fmla="*/ 265 w 266"/>
                <a:gd name="T77" fmla="*/ 140 h 276"/>
                <a:gd name="T78" fmla="*/ 188 w 266"/>
                <a:gd name="T79" fmla="*/ 108 h 276"/>
                <a:gd name="T80" fmla="*/ 118 w 266"/>
                <a:gd name="T81" fmla="*/ 132 h 276"/>
                <a:gd name="T82" fmla="*/ 118 w 266"/>
                <a:gd name="T83" fmla="*/ 117 h 276"/>
                <a:gd name="T84" fmla="*/ 251 w 266"/>
                <a:gd name="T85" fmla="*/ 110 h 276"/>
                <a:gd name="T86" fmla="*/ 265 w 266"/>
                <a:gd name="T87" fmla="*/ 108 h 276"/>
                <a:gd name="T88" fmla="*/ 116 w 266"/>
                <a:gd name="T89" fmla="*/ 101 h 276"/>
                <a:gd name="T90" fmla="*/ 138 w 266"/>
                <a:gd name="T91" fmla="*/ 70 h 276"/>
                <a:gd name="T92" fmla="*/ 188 w 266"/>
                <a:gd name="T93" fmla="*/ 47 h 276"/>
                <a:gd name="T94" fmla="*/ 0 w 266"/>
                <a:gd name="T9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6" h="276">
                  <a:moveTo>
                    <a:pt x="44" y="229"/>
                  </a:moveTo>
                  <a:cubicBezTo>
                    <a:pt x="69" y="229"/>
                    <a:pt x="69" y="229"/>
                    <a:pt x="69" y="229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44" y="229"/>
                    <a:pt x="44" y="229"/>
                    <a:pt x="44" y="229"/>
                  </a:cubicBezTo>
                  <a:close/>
                  <a:moveTo>
                    <a:pt x="16" y="186"/>
                  </a:moveTo>
                  <a:cubicBezTo>
                    <a:pt x="97" y="186"/>
                    <a:pt x="97" y="186"/>
                    <a:pt x="97" y="186"/>
                  </a:cubicBezTo>
                  <a:cubicBezTo>
                    <a:pt x="97" y="200"/>
                    <a:pt x="97" y="200"/>
                    <a:pt x="97" y="200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6" y="186"/>
                    <a:pt x="16" y="186"/>
                    <a:pt x="16" y="186"/>
                  </a:cubicBezTo>
                  <a:close/>
                  <a:moveTo>
                    <a:pt x="16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58"/>
                    <a:pt x="16" y="158"/>
                    <a:pt x="16" y="158"/>
                  </a:cubicBezTo>
                  <a:close/>
                  <a:moveTo>
                    <a:pt x="16" y="130"/>
                  </a:moveTo>
                  <a:cubicBezTo>
                    <a:pt x="97" y="130"/>
                    <a:pt x="97" y="130"/>
                    <a:pt x="97" y="130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30"/>
                    <a:pt x="16" y="130"/>
                    <a:pt x="16" y="130"/>
                  </a:cubicBezTo>
                  <a:close/>
                  <a:moveTo>
                    <a:pt x="16" y="102"/>
                  </a:moveTo>
                  <a:cubicBezTo>
                    <a:pt x="97" y="102"/>
                    <a:pt x="97" y="102"/>
                    <a:pt x="97" y="102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02"/>
                    <a:pt x="16" y="102"/>
                    <a:pt x="16" y="102"/>
                  </a:cubicBezTo>
                  <a:close/>
                  <a:moveTo>
                    <a:pt x="16" y="73"/>
                  </a:moveTo>
                  <a:cubicBezTo>
                    <a:pt x="97" y="73"/>
                    <a:pt x="97" y="73"/>
                    <a:pt x="97" y="73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73"/>
                    <a:pt x="16" y="73"/>
                    <a:pt x="16" y="73"/>
                  </a:cubicBezTo>
                  <a:close/>
                  <a:moveTo>
                    <a:pt x="16" y="45"/>
                  </a:moveTo>
                  <a:cubicBezTo>
                    <a:pt x="97" y="45"/>
                    <a:pt x="97" y="45"/>
                    <a:pt x="97" y="4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45"/>
                    <a:pt x="16" y="45"/>
                    <a:pt x="16" y="45"/>
                  </a:cubicBezTo>
                  <a:close/>
                  <a:moveTo>
                    <a:pt x="16" y="17"/>
                  </a:moveTo>
                  <a:cubicBezTo>
                    <a:pt x="97" y="17"/>
                    <a:pt x="97" y="17"/>
                    <a:pt x="97" y="1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7"/>
                    <a:pt x="16" y="17"/>
                    <a:pt x="16" y="17"/>
                  </a:cubicBezTo>
                  <a:close/>
                  <a:moveTo>
                    <a:pt x="107" y="45"/>
                  </a:moveTo>
                  <a:cubicBezTo>
                    <a:pt x="121" y="45"/>
                    <a:pt x="121" y="45"/>
                    <a:pt x="121" y="45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07" y="17"/>
                  </a:moveTo>
                  <a:cubicBezTo>
                    <a:pt x="121" y="17"/>
                    <a:pt x="121" y="17"/>
                    <a:pt x="121" y="17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17"/>
                    <a:pt x="107" y="17"/>
                    <a:pt x="107" y="17"/>
                  </a:cubicBezTo>
                  <a:close/>
                  <a:moveTo>
                    <a:pt x="111" y="276"/>
                  </a:moveTo>
                  <a:cubicBezTo>
                    <a:pt x="117" y="276"/>
                    <a:pt x="117" y="276"/>
                    <a:pt x="11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235" y="276"/>
                    <a:pt x="235" y="276"/>
                    <a:pt x="235" y="276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6" y="273"/>
                    <a:pt x="265" y="271"/>
                    <a:pt x="265" y="269"/>
                  </a:cubicBezTo>
                  <a:cubicBezTo>
                    <a:pt x="264" y="266"/>
                    <a:pt x="262" y="263"/>
                    <a:pt x="259" y="260"/>
                  </a:cubicBezTo>
                  <a:cubicBezTo>
                    <a:pt x="257" y="257"/>
                    <a:pt x="254" y="255"/>
                    <a:pt x="251" y="253"/>
                  </a:cubicBezTo>
                  <a:cubicBezTo>
                    <a:pt x="246" y="249"/>
                    <a:pt x="241" y="247"/>
                    <a:pt x="235" y="244"/>
                  </a:cubicBezTo>
                  <a:cubicBezTo>
                    <a:pt x="224" y="240"/>
                    <a:pt x="210" y="237"/>
                    <a:pt x="196" y="237"/>
                  </a:cubicBezTo>
                  <a:cubicBezTo>
                    <a:pt x="193" y="237"/>
                    <a:pt x="191" y="236"/>
                    <a:pt x="188" y="236"/>
                  </a:cubicBezTo>
                  <a:cubicBezTo>
                    <a:pt x="186" y="236"/>
                    <a:pt x="184" y="237"/>
                    <a:pt x="182" y="237"/>
                  </a:cubicBezTo>
                  <a:cubicBezTo>
                    <a:pt x="167" y="237"/>
                    <a:pt x="153" y="240"/>
                    <a:pt x="142" y="244"/>
                  </a:cubicBezTo>
                  <a:cubicBezTo>
                    <a:pt x="141" y="245"/>
                    <a:pt x="139" y="245"/>
                    <a:pt x="138" y="246"/>
                  </a:cubicBezTo>
                  <a:cubicBezTo>
                    <a:pt x="134" y="248"/>
                    <a:pt x="130" y="250"/>
                    <a:pt x="127" y="252"/>
                  </a:cubicBezTo>
                  <a:cubicBezTo>
                    <a:pt x="123" y="255"/>
                    <a:pt x="120" y="257"/>
                    <a:pt x="118" y="260"/>
                  </a:cubicBezTo>
                  <a:cubicBezTo>
                    <a:pt x="115" y="262"/>
                    <a:pt x="114" y="265"/>
                    <a:pt x="113" y="268"/>
                  </a:cubicBezTo>
                  <a:cubicBezTo>
                    <a:pt x="112" y="265"/>
                    <a:pt x="111" y="263"/>
                    <a:pt x="111" y="261"/>
                  </a:cubicBezTo>
                  <a:cubicBezTo>
                    <a:pt x="111" y="258"/>
                    <a:pt x="112" y="256"/>
                    <a:pt x="113" y="253"/>
                  </a:cubicBezTo>
                  <a:cubicBezTo>
                    <a:pt x="114" y="250"/>
                    <a:pt x="116" y="247"/>
                    <a:pt x="118" y="245"/>
                  </a:cubicBezTo>
                  <a:cubicBezTo>
                    <a:pt x="121" y="242"/>
                    <a:pt x="124" y="239"/>
                    <a:pt x="127" y="237"/>
                  </a:cubicBezTo>
                  <a:cubicBezTo>
                    <a:pt x="130" y="235"/>
                    <a:pt x="134" y="233"/>
                    <a:pt x="138" y="231"/>
                  </a:cubicBezTo>
                  <a:cubicBezTo>
                    <a:pt x="139" y="230"/>
                    <a:pt x="141" y="230"/>
                    <a:pt x="143" y="229"/>
                  </a:cubicBezTo>
                  <a:cubicBezTo>
                    <a:pt x="156" y="224"/>
                    <a:pt x="172" y="221"/>
                    <a:pt x="189" y="221"/>
                  </a:cubicBezTo>
                  <a:cubicBezTo>
                    <a:pt x="206" y="221"/>
                    <a:pt x="223" y="224"/>
                    <a:pt x="235" y="229"/>
                  </a:cubicBezTo>
                  <a:cubicBezTo>
                    <a:pt x="241" y="231"/>
                    <a:pt x="246" y="234"/>
                    <a:pt x="250" y="236"/>
                  </a:cubicBezTo>
                  <a:cubicBezTo>
                    <a:pt x="254" y="239"/>
                    <a:pt x="257" y="242"/>
                    <a:pt x="260" y="245"/>
                  </a:cubicBezTo>
                  <a:cubicBezTo>
                    <a:pt x="262" y="247"/>
                    <a:pt x="263" y="249"/>
                    <a:pt x="264" y="252"/>
                  </a:cubicBezTo>
                  <a:cubicBezTo>
                    <a:pt x="265" y="249"/>
                    <a:pt x="266" y="247"/>
                    <a:pt x="266" y="244"/>
                  </a:cubicBezTo>
                  <a:cubicBezTo>
                    <a:pt x="266" y="242"/>
                    <a:pt x="265" y="239"/>
                    <a:pt x="265" y="237"/>
                  </a:cubicBezTo>
                  <a:cubicBezTo>
                    <a:pt x="264" y="234"/>
                    <a:pt x="262" y="231"/>
                    <a:pt x="260" y="228"/>
                  </a:cubicBezTo>
                  <a:cubicBezTo>
                    <a:pt x="257" y="226"/>
                    <a:pt x="255" y="223"/>
                    <a:pt x="251" y="221"/>
                  </a:cubicBezTo>
                  <a:cubicBezTo>
                    <a:pt x="247" y="217"/>
                    <a:pt x="241" y="214"/>
                    <a:pt x="235" y="212"/>
                  </a:cubicBezTo>
                  <a:cubicBezTo>
                    <a:pt x="224" y="208"/>
                    <a:pt x="210" y="205"/>
                    <a:pt x="196" y="204"/>
                  </a:cubicBezTo>
                  <a:cubicBezTo>
                    <a:pt x="193" y="204"/>
                    <a:pt x="191" y="204"/>
                    <a:pt x="188" y="204"/>
                  </a:cubicBezTo>
                  <a:cubicBezTo>
                    <a:pt x="186" y="204"/>
                    <a:pt x="184" y="204"/>
                    <a:pt x="182" y="204"/>
                  </a:cubicBezTo>
                  <a:cubicBezTo>
                    <a:pt x="167" y="205"/>
                    <a:pt x="153" y="208"/>
                    <a:pt x="142" y="212"/>
                  </a:cubicBezTo>
                  <a:cubicBezTo>
                    <a:pt x="141" y="213"/>
                    <a:pt x="139" y="213"/>
                    <a:pt x="138" y="214"/>
                  </a:cubicBezTo>
                  <a:cubicBezTo>
                    <a:pt x="134" y="216"/>
                    <a:pt x="130" y="218"/>
                    <a:pt x="126" y="220"/>
                  </a:cubicBezTo>
                  <a:cubicBezTo>
                    <a:pt x="122" y="223"/>
                    <a:pt x="119" y="225"/>
                    <a:pt x="117" y="228"/>
                  </a:cubicBezTo>
                  <a:cubicBezTo>
                    <a:pt x="115" y="230"/>
                    <a:pt x="114" y="233"/>
                    <a:pt x="113" y="235"/>
                  </a:cubicBezTo>
                  <a:cubicBezTo>
                    <a:pt x="112" y="233"/>
                    <a:pt x="111" y="231"/>
                    <a:pt x="111" y="228"/>
                  </a:cubicBezTo>
                  <a:cubicBezTo>
                    <a:pt x="111" y="226"/>
                    <a:pt x="112" y="224"/>
                    <a:pt x="113" y="221"/>
                  </a:cubicBezTo>
                  <a:cubicBezTo>
                    <a:pt x="114" y="218"/>
                    <a:pt x="115" y="215"/>
                    <a:pt x="118" y="213"/>
                  </a:cubicBezTo>
                  <a:cubicBezTo>
                    <a:pt x="120" y="210"/>
                    <a:pt x="123" y="207"/>
                    <a:pt x="127" y="204"/>
                  </a:cubicBezTo>
                  <a:cubicBezTo>
                    <a:pt x="130" y="202"/>
                    <a:pt x="134" y="200"/>
                    <a:pt x="138" y="198"/>
                  </a:cubicBezTo>
                  <a:cubicBezTo>
                    <a:pt x="139" y="198"/>
                    <a:pt x="141" y="197"/>
                    <a:pt x="143" y="196"/>
                  </a:cubicBezTo>
                  <a:cubicBezTo>
                    <a:pt x="156" y="192"/>
                    <a:pt x="172" y="189"/>
                    <a:pt x="189" y="189"/>
                  </a:cubicBezTo>
                  <a:cubicBezTo>
                    <a:pt x="206" y="189"/>
                    <a:pt x="223" y="192"/>
                    <a:pt x="235" y="196"/>
                  </a:cubicBezTo>
                  <a:cubicBezTo>
                    <a:pt x="241" y="199"/>
                    <a:pt x="246" y="201"/>
                    <a:pt x="250" y="204"/>
                  </a:cubicBezTo>
                  <a:cubicBezTo>
                    <a:pt x="254" y="207"/>
                    <a:pt x="258" y="210"/>
                    <a:pt x="260" y="213"/>
                  </a:cubicBezTo>
                  <a:cubicBezTo>
                    <a:pt x="262" y="215"/>
                    <a:pt x="264" y="217"/>
                    <a:pt x="265" y="220"/>
                  </a:cubicBezTo>
                  <a:cubicBezTo>
                    <a:pt x="265" y="217"/>
                    <a:pt x="266" y="215"/>
                    <a:pt x="266" y="213"/>
                  </a:cubicBezTo>
                  <a:cubicBezTo>
                    <a:pt x="266" y="210"/>
                    <a:pt x="265" y="208"/>
                    <a:pt x="265" y="206"/>
                  </a:cubicBezTo>
                  <a:cubicBezTo>
                    <a:pt x="264" y="202"/>
                    <a:pt x="262" y="199"/>
                    <a:pt x="259" y="196"/>
                  </a:cubicBezTo>
                  <a:cubicBezTo>
                    <a:pt x="257" y="194"/>
                    <a:pt x="254" y="191"/>
                    <a:pt x="251" y="189"/>
                  </a:cubicBezTo>
                  <a:cubicBezTo>
                    <a:pt x="246" y="185"/>
                    <a:pt x="240" y="183"/>
                    <a:pt x="233" y="180"/>
                  </a:cubicBezTo>
                  <a:cubicBezTo>
                    <a:pt x="221" y="175"/>
                    <a:pt x="205" y="173"/>
                    <a:pt x="188" y="173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88" y="173"/>
                    <a:pt x="188" y="173"/>
                    <a:pt x="188" y="173"/>
                  </a:cubicBezTo>
                  <a:cubicBezTo>
                    <a:pt x="172" y="173"/>
                    <a:pt x="156" y="175"/>
                    <a:pt x="143" y="180"/>
                  </a:cubicBezTo>
                  <a:cubicBezTo>
                    <a:pt x="141" y="181"/>
                    <a:pt x="140" y="182"/>
                    <a:pt x="138" y="182"/>
                  </a:cubicBezTo>
                  <a:cubicBezTo>
                    <a:pt x="134" y="184"/>
                    <a:pt x="130" y="186"/>
                    <a:pt x="127" y="188"/>
                  </a:cubicBezTo>
                  <a:cubicBezTo>
                    <a:pt x="123" y="191"/>
                    <a:pt x="120" y="193"/>
                    <a:pt x="118" y="196"/>
                  </a:cubicBezTo>
                  <a:cubicBezTo>
                    <a:pt x="115" y="199"/>
                    <a:pt x="114" y="201"/>
                    <a:pt x="113" y="204"/>
                  </a:cubicBezTo>
                  <a:cubicBezTo>
                    <a:pt x="112" y="202"/>
                    <a:pt x="111" y="199"/>
                    <a:pt x="111" y="197"/>
                  </a:cubicBezTo>
                  <a:cubicBezTo>
                    <a:pt x="111" y="194"/>
                    <a:pt x="112" y="192"/>
                    <a:pt x="113" y="189"/>
                  </a:cubicBezTo>
                  <a:cubicBezTo>
                    <a:pt x="114" y="186"/>
                    <a:pt x="116" y="184"/>
                    <a:pt x="118" y="181"/>
                  </a:cubicBezTo>
                  <a:cubicBezTo>
                    <a:pt x="121" y="178"/>
                    <a:pt x="124" y="175"/>
                    <a:pt x="128" y="173"/>
                  </a:cubicBezTo>
                  <a:cubicBezTo>
                    <a:pt x="131" y="171"/>
                    <a:pt x="134" y="169"/>
                    <a:pt x="138" y="167"/>
                  </a:cubicBezTo>
                  <a:cubicBezTo>
                    <a:pt x="139" y="166"/>
                    <a:pt x="141" y="166"/>
                    <a:pt x="143" y="165"/>
                  </a:cubicBezTo>
                  <a:cubicBezTo>
                    <a:pt x="156" y="160"/>
                    <a:pt x="172" y="157"/>
                    <a:pt x="189" y="157"/>
                  </a:cubicBezTo>
                  <a:cubicBezTo>
                    <a:pt x="206" y="157"/>
                    <a:pt x="222" y="160"/>
                    <a:pt x="235" y="165"/>
                  </a:cubicBezTo>
                  <a:cubicBezTo>
                    <a:pt x="240" y="167"/>
                    <a:pt x="245" y="169"/>
                    <a:pt x="250" y="172"/>
                  </a:cubicBezTo>
                  <a:cubicBezTo>
                    <a:pt x="254" y="175"/>
                    <a:pt x="257" y="178"/>
                    <a:pt x="260" y="181"/>
                  </a:cubicBezTo>
                  <a:cubicBezTo>
                    <a:pt x="262" y="183"/>
                    <a:pt x="263" y="185"/>
                    <a:pt x="264" y="188"/>
                  </a:cubicBezTo>
                  <a:cubicBezTo>
                    <a:pt x="265" y="185"/>
                    <a:pt x="266" y="183"/>
                    <a:pt x="266" y="180"/>
                  </a:cubicBezTo>
                  <a:cubicBezTo>
                    <a:pt x="266" y="178"/>
                    <a:pt x="265" y="175"/>
                    <a:pt x="265" y="173"/>
                  </a:cubicBezTo>
                  <a:cubicBezTo>
                    <a:pt x="264" y="170"/>
                    <a:pt x="262" y="167"/>
                    <a:pt x="259" y="164"/>
                  </a:cubicBezTo>
                  <a:cubicBezTo>
                    <a:pt x="257" y="161"/>
                    <a:pt x="254" y="159"/>
                    <a:pt x="251" y="156"/>
                  </a:cubicBezTo>
                  <a:cubicBezTo>
                    <a:pt x="246" y="153"/>
                    <a:pt x="240" y="150"/>
                    <a:pt x="233" y="148"/>
                  </a:cubicBezTo>
                  <a:cubicBezTo>
                    <a:pt x="221" y="143"/>
                    <a:pt x="205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72" y="140"/>
                    <a:pt x="156" y="143"/>
                    <a:pt x="143" y="148"/>
                  </a:cubicBezTo>
                  <a:cubicBezTo>
                    <a:pt x="141" y="148"/>
                    <a:pt x="140" y="149"/>
                    <a:pt x="138" y="150"/>
                  </a:cubicBezTo>
                  <a:cubicBezTo>
                    <a:pt x="133" y="152"/>
                    <a:pt x="129" y="154"/>
                    <a:pt x="126" y="156"/>
                  </a:cubicBezTo>
                  <a:cubicBezTo>
                    <a:pt x="123" y="159"/>
                    <a:pt x="120" y="161"/>
                    <a:pt x="118" y="164"/>
                  </a:cubicBezTo>
                  <a:cubicBezTo>
                    <a:pt x="115" y="166"/>
                    <a:pt x="114" y="169"/>
                    <a:pt x="113" y="171"/>
                  </a:cubicBezTo>
                  <a:cubicBezTo>
                    <a:pt x="112" y="169"/>
                    <a:pt x="111" y="167"/>
                    <a:pt x="111" y="165"/>
                  </a:cubicBezTo>
                  <a:cubicBezTo>
                    <a:pt x="111" y="162"/>
                    <a:pt x="112" y="159"/>
                    <a:pt x="113" y="157"/>
                  </a:cubicBezTo>
                  <a:cubicBezTo>
                    <a:pt x="114" y="154"/>
                    <a:pt x="116" y="152"/>
                    <a:pt x="118" y="149"/>
                  </a:cubicBezTo>
                  <a:cubicBezTo>
                    <a:pt x="120" y="146"/>
                    <a:pt x="124" y="143"/>
                    <a:pt x="128" y="140"/>
                  </a:cubicBezTo>
                  <a:cubicBezTo>
                    <a:pt x="131" y="138"/>
                    <a:pt x="134" y="136"/>
                    <a:pt x="138" y="135"/>
                  </a:cubicBezTo>
                  <a:cubicBezTo>
                    <a:pt x="139" y="134"/>
                    <a:pt x="141" y="133"/>
                    <a:pt x="143" y="133"/>
                  </a:cubicBezTo>
                  <a:cubicBezTo>
                    <a:pt x="152" y="129"/>
                    <a:pt x="162" y="127"/>
                    <a:pt x="173" y="126"/>
                  </a:cubicBezTo>
                  <a:cubicBezTo>
                    <a:pt x="178" y="125"/>
                    <a:pt x="184" y="125"/>
                    <a:pt x="189" y="125"/>
                  </a:cubicBezTo>
                  <a:cubicBezTo>
                    <a:pt x="194" y="125"/>
                    <a:pt x="199" y="125"/>
                    <a:pt x="204" y="126"/>
                  </a:cubicBezTo>
                  <a:cubicBezTo>
                    <a:pt x="216" y="127"/>
                    <a:pt x="226" y="129"/>
                    <a:pt x="235" y="132"/>
                  </a:cubicBezTo>
                  <a:cubicBezTo>
                    <a:pt x="240" y="134"/>
                    <a:pt x="245" y="137"/>
                    <a:pt x="250" y="140"/>
                  </a:cubicBezTo>
                  <a:cubicBezTo>
                    <a:pt x="254" y="142"/>
                    <a:pt x="257" y="145"/>
                    <a:pt x="260" y="148"/>
                  </a:cubicBezTo>
                  <a:cubicBezTo>
                    <a:pt x="262" y="151"/>
                    <a:pt x="263" y="153"/>
                    <a:pt x="264" y="155"/>
                  </a:cubicBezTo>
                  <a:cubicBezTo>
                    <a:pt x="265" y="153"/>
                    <a:pt x="266" y="150"/>
                    <a:pt x="266" y="148"/>
                  </a:cubicBezTo>
                  <a:cubicBezTo>
                    <a:pt x="266" y="145"/>
                    <a:pt x="265" y="143"/>
                    <a:pt x="265" y="140"/>
                  </a:cubicBezTo>
                  <a:cubicBezTo>
                    <a:pt x="263" y="137"/>
                    <a:pt x="262" y="134"/>
                    <a:pt x="259" y="132"/>
                  </a:cubicBezTo>
                  <a:cubicBezTo>
                    <a:pt x="257" y="129"/>
                    <a:pt x="254" y="126"/>
                    <a:pt x="251" y="124"/>
                  </a:cubicBezTo>
                  <a:cubicBezTo>
                    <a:pt x="247" y="122"/>
                    <a:pt x="243" y="119"/>
                    <a:pt x="238" y="117"/>
                  </a:cubicBezTo>
                  <a:cubicBezTo>
                    <a:pt x="225" y="111"/>
                    <a:pt x="207" y="108"/>
                    <a:pt x="188" y="108"/>
                  </a:cubicBezTo>
                  <a:cubicBezTo>
                    <a:pt x="169" y="108"/>
                    <a:pt x="152" y="111"/>
                    <a:pt x="139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33" y="119"/>
                    <a:pt x="129" y="122"/>
                    <a:pt x="126" y="124"/>
                  </a:cubicBezTo>
                  <a:cubicBezTo>
                    <a:pt x="123" y="126"/>
                    <a:pt x="120" y="129"/>
                    <a:pt x="118" y="132"/>
                  </a:cubicBezTo>
                  <a:cubicBezTo>
                    <a:pt x="115" y="134"/>
                    <a:pt x="113" y="137"/>
                    <a:pt x="112" y="140"/>
                  </a:cubicBezTo>
                  <a:cubicBezTo>
                    <a:pt x="111" y="138"/>
                    <a:pt x="111" y="135"/>
                    <a:pt x="111" y="133"/>
                  </a:cubicBezTo>
                  <a:cubicBezTo>
                    <a:pt x="111" y="130"/>
                    <a:pt x="111" y="127"/>
                    <a:pt x="113" y="124"/>
                  </a:cubicBezTo>
                  <a:cubicBezTo>
                    <a:pt x="114" y="122"/>
                    <a:pt x="115" y="119"/>
                    <a:pt x="118" y="117"/>
                  </a:cubicBezTo>
                  <a:cubicBezTo>
                    <a:pt x="120" y="114"/>
                    <a:pt x="122" y="112"/>
                    <a:pt x="125" y="110"/>
                  </a:cubicBezTo>
                  <a:cubicBezTo>
                    <a:pt x="129" y="107"/>
                    <a:pt x="133" y="105"/>
                    <a:pt x="138" y="103"/>
                  </a:cubicBezTo>
                  <a:cubicBezTo>
                    <a:pt x="151" y="97"/>
                    <a:pt x="169" y="93"/>
                    <a:pt x="188" y="93"/>
                  </a:cubicBezTo>
                  <a:cubicBezTo>
                    <a:pt x="214" y="93"/>
                    <a:pt x="237" y="100"/>
                    <a:pt x="251" y="110"/>
                  </a:cubicBezTo>
                  <a:cubicBezTo>
                    <a:pt x="254" y="112"/>
                    <a:pt x="257" y="114"/>
                    <a:pt x="259" y="117"/>
                  </a:cubicBezTo>
                  <a:cubicBezTo>
                    <a:pt x="261" y="119"/>
                    <a:pt x="263" y="122"/>
                    <a:pt x="264" y="124"/>
                  </a:cubicBezTo>
                  <a:cubicBezTo>
                    <a:pt x="265" y="121"/>
                    <a:pt x="266" y="118"/>
                    <a:pt x="266" y="115"/>
                  </a:cubicBezTo>
                  <a:cubicBezTo>
                    <a:pt x="266" y="113"/>
                    <a:pt x="265" y="110"/>
                    <a:pt x="265" y="108"/>
                  </a:cubicBezTo>
                  <a:cubicBezTo>
                    <a:pt x="264" y="105"/>
                    <a:pt x="262" y="103"/>
                    <a:pt x="261" y="101"/>
                  </a:cubicBezTo>
                  <a:cubicBezTo>
                    <a:pt x="249" y="86"/>
                    <a:pt x="221" y="75"/>
                    <a:pt x="188" y="75"/>
                  </a:cubicBezTo>
                  <a:cubicBezTo>
                    <a:pt x="169" y="75"/>
                    <a:pt x="151" y="79"/>
                    <a:pt x="138" y="85"/>
                  </a:cubicBezTo>
                  <a:cubicBezTo>
                    <a:pt x="128" y="89"/>
                    <a:pt x="121" y="95"/>
                    <a:pt x="116" y="101"/>
                  </a:cubicBezTo>
                  <a:cubicBezTo>
                    <a:pt x="114" y="103"/>
                    <a:pt x="113" y="105"/>
                    <a:pt x="112" y="108"/>
                  </a:cubicBezTo>
                  <a:cubicBezTo>
                    <a:pt x="111" y="105"/>
                    <a:pt x="111" y="103"/>
                    <a:pt x="111" y="100"/>
                  </a:cubicBezTo>
                  <a:cubicBezTo>
                    <a:pt x="111" y="98"/>
                    <a:pt x="111" y="96"/>
                    <a:pt x="112" y="94"/>
                  </a:cubicBezTo>
                  <a:cubicBezTo>
                    <a:pt x="115" y="84"/>
                    <a:pt x="125" y="76"/>
                    <a:pt x="138" y="70"/>
                  </a:cubicBezTo>
                  <a:cubicBezTo>
                    <a:pt x="151" y="64"/>
                    <a:pt x="169" y="61"/>
                    <a:pt x="188" y="61"/>
                  </a:cubicBezTo>
                  <a:cubicBezTo>
                    <a:pt x="227" y="61"/>
                    <a:pt x="258" y="75"/>
                    <a:pt x="265" y="94"/>
                  </a:cubicBezTo>
                  <a:cubicBezTo>
                    <a:pt x="265" y="91"/>
                    <a:pt x="266" y="89"/>
                    <a:pt x="266" y="87"/>
                  </a:cubicBezTo>
                  <a:cubicBezTo>
                    <a:pt x="266" y="65"/>
                    <a:pt x="231" y="47"/>
                    <a:pt x="188" y="47"/>
                  </a:cubicBezTo>
                  <a:cubicBezTo>
                    <a:pt x="169" y="47"/>
                    <a:pt x="151" y="50"/>
                    <a:pt x="138" y="56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111" y="276"/>
                    <a:pt x="111" y="276"/>
                    <a:pt x="111" y="27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368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669191" y="4792476"/>
            <a:ext cx="731520" cy="731520"/>
            <a:chOff x="4093674" y="4722991"/>
            <a:chExt cx="731520" cy="731520"/>
          </a:xfrm>
        </p:grpSpPr>
        <p:sp>
          <p:nvSpPr>
            <p:cNvPr id="174" name="Oval 173"/>
            <p:cNvSpPr/>
            <p:nvPr/>
          </p:nvSpPr>
          <p:spPr>
            <a:xfrm>
              <a:off x="4093674" y="4722991"/>
              <a:ext cx="731520" cy="73152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206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5" name="Picture 17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16" t="1" b="14106"/>
            <a:stretch/>
          </p:blipFill>
          <p:spPr>
            <a:xfrm>
              <a:off x="4233651" y="4820612"/>
              <a:ext cx="506805" cy="496467"/>
            </a:xfrm>
            <a:prstGeom prst="rect">
              <a:avLst/>
            </a:prstGeom>
          </p:spPr>
        </p:pic>
      </p:grpSp>
      <p:cxnSp>
        <p:nvCxnSpPr>
          <p:cNvPr id="176" name="Straight Arrow Connector 175"/>
          <p:cNvCxnSpPr>
            <a:stCxn id="95" idx="2"/>
            <a:endCxn id="94" idx="0"/>
          </p:cNvCxnSpPr>
          <p:nvPr/>
        </p:nvCxnSpPr>
        <p:spPr>
          <a:xfrm>
            <a:off x="6034951" y="4482987"/>
            <a:ext cx="0" cy="253320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cxnSp>
        <p:nvCxnSpPr>
          <p:cNvPr id="177" name="Straight Arrow Connector 198"/>
          <p:cNvCxnSpPr>
            <a:stCxn id="94" idx="2"/>
            <a:endCxn id="165" idx="2"/>
          </p:cNvCxnSpPr>
          <p:nvPr/>
        </p:nvCxnSpPr>
        <p:spPr>
          <a:xfrm rot="5400000" flipH="1">
            <a:off x="3430462" y="3253327"/>
            <a:ext cx="1155260" cy="4053718"/>
          </a:xfrm>
          <a:prstGeom prst="bentConnector3">
            <a:avLst>
              <a:gd name="adj1" fmla="val -19788"/>
            </a:avLst>
          </a:prstGeom>
          <a:noFill/>
          <a:ln w="9525" cap="flat" cmpd="sng" algn="ctr">
            <a:solidFill>
              <a:srgbClr val="002060"/>
            </a:solidFill>
            <a:prstDash val="solid"/>
            <a:tailEnd type="triangle"/>
          </a:ln>
          <a:effectLst/>
        </p:spPr>
      </p:cxnSp>
      <p:sp>
        <p:nvSpPr>
          <p:cNvPr id="178" name="Rectangle 177"/>
          <p:cNvSpPr/>
          <p:nvPr/>
        </p:nvSpPr>
        <p:spPr>
          <a:xfrm>
            <a:off x="3051173" y="5998494"/>
            <a:ext cx="1865354" cy="6005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Dissemination of Information </a:t>
            </a:r>
            <a:r>
              <a:rPr kumimoji="0" lang="en-GB" sz="11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 CMA Review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2513579" y="2304880"/>
            <a:ext cx="1132310" cy="61561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Filers Submit Filing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5283421" y="1208581"/>
            <a:ext cx="1512814" cy="2965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iFSAH Portal</a:t>
            </a:r>
          </a:p>
        </p:txBody>
      </p:sp>
      <p:grpSp>
        <p:nvGrpSpPr>
          <p:cNvPr id="181" name="Group 180"/>
          <p:cNvGrpSpPr/>
          <p:nvPr/>
        </p:nvGrpSpPr>
        <p:grpSpPr>
          <a:xfrm>
            <a:off x="2718163" y="1657625"/>
            <a:ext cx="731520" cy="731520"/>
            <a:chOff x="1752248" y="1752427"/>
            <a:chExt cx="731520" cy="731520"/>
          </a:xfrm>
        </p:grpSpPr>
        <p:sp>
          <p:nvSpPr>
            <p:cNvPr id="182" name="Oval 181"/>
            <p:cNvSpPr/>
            <p:nvPr/>
          </p:nvSpPr>
          <p:spPr>
            <a:xfrm>
              <a:off x="1752248" y="1752427"/>
              <a:ext cx="731520" cy="73152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206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50"/>
            <p:cNvSpPr>
              <a:spLocks noChangeAspect="1" noEditPoints="1"/>
            </p:cNvSpPr>
            <p:nvPr/>
          </p:nvSpPr>
          <p:spPr bwMode="auto">
            <a:xfrm>
              <a:off x="1947333" y="1898154"/>
              <a:ext cx="341351" cy="440066"/>
            </a:xfrm>
            <a:custGeom>
              <a:avLst/>
              <a:gdLst>
                <a:gd name="T0" fmla="*/ 2147483647 w 3704"/>
                <a:gd name="T1" fmla="*/ 2147483647 h 4763"/>
                <a:gd name="T2" fmla="*/ 2147483647 w 3704"/>
                <a:gd name="T3" fmla="*/ 2147483647 h 4763"/>
                <a:gd name="T4" fmla="*/ 2147483647 w 3704"/>
                <a:gd name="T5" fmla="*/ 2147483647 h 4763"/>
                <a:gd name="T6" fmla="*/ 2147483647 w 3704"/>
                <a:gd name="T7" fmla="*/ 2147483647 h 4763"/>
                <a:gd name="T8" fmla="*/ 2147483647 w 3704"/>
                <a:gd name="T9" fmla="*/ 0 h 4763"/>
                <a:gd name="T10" fmla="*/ 2147483647 w 3704"/>
                <a:gd name="T11" fmla="*/ 2147483647 h 4763"/>
                <a:gd name="T12" fmla="*/ 2147483647 w 3704"/>
                <a:gd name="T13" fmla="*/ 2147483647 h 4763"/>
                <a:gd name="T14" fmla="*/ 2147483647 w 3704"/>
                <a:gd name="T15" fmla="*/ 2147483647 h 4763"/>
                <a:gd name="T16" fmla="*/ 2147483647 w 3704"/>
                <a:gd name="T17" fmla="*/ 2147483647 h 4763"/>
                <a:gd name="T18" fmla="*/ 2147483647 w 3704"/>
                <a:gd name="T19" fmla="*/ 2147483647 h 4763"/>
                <a:gd name="T20" fmla="*/ 2147483647 w 3704"/>
                <a:gd name="T21" fmla="*/ 2147483647 h 4763"/>
                <a:gd name="T22" fmla="*/ 2147483647 w 3704"/>
                <a:gd name="T23" fmla="*/ 2147483647 h 4763"/>
                <a:gd name="T24" fmla="*/ 2147483647 w 3704"/>
                <a:gd name="T25" fmla="*/ 2147483647 h 4763"/>
                <a:gd name="T26" fmla="*/ 2147483647 w 3704"/>
                <a:gd name="T27" fmla="*/ 2147483647 h 4763"/>
                <a:gd name="T28" fmla="*/ 2147483647 w 3704"/>
                <a:gd name="T29" fmla="*/ 2147483647 h 4763"/>
                <a:gd name="T30" fmla="*/ 2147483647 w 3704"/>
                <a:gd name="T31" fmla="*/ 2147483647 h 4763"/>
                <a:gd name="T32" fmla="*/ 2147483647 w 3704"/>
                <a:gd name="T33" fmla="*/ 2147483647 h 4763"/>
                <a:gd name="T34" fmla="*/ 2147483647 w 3704"/>
                <a:gd name="T35" fmla="*/ 2147483647 h 4763"/>
                <a:gd name="T36" fmla="*/ 2147483647 w 3704"/>
                <a:gd name="T37" fmla="*/ 2147483647 h 4763"/>
                <a:gd name="T38" fmla="*/ 2147483647 w 3704"/>
                <a:gd name="T39" fmla="*/ 2147483647 h 4763"/>
                <a:gd name="T40" fmla="*/ 2147483647 w 3704"/>
                <a:gd name="T41" fmla="*/ 2147483647 h 4763"/>
                <a:gd name="T42" fmla="*/ 2147483647 w 3704"/>
                <a:gd name="T43" fmla="*/ 2147483647 h 4763"/>
                <a:gd name="T44" fmla="*/ 2147483647 w 3704"/>
                <a:gd name="T45" fmla="*/ 2147483647 h 4763"/>
                <a:gd name="T46" fmla="*/ 2147483647 w 3704"/>
                <a:gd name="T47" fmla="*/ 2147483647 h 4763"/>
                <a:gd name="T48" fmla="*/ 2147483647 w 3704"/>
                <a:gd name="T49" fmla="*/ 2147483647 h 4763"/>
                <a:gd name="T50" fmla="*/ 2147483647 w 3704"/>
                <a:gd name="T51" fmla="*/ 2147483647 h 4763"/>
                <a:gd name="T52" fmla="*/ 2147483647 w 3704"/>
                <a:gd name="T53" fmla="*/ 2147483647 h 4763"/>
                <a:gd name="T54" fmla="*/ 2147483647 w 3704"/>
                <a:gd name="T55" fmla="*/ 2147483647 h 4763"/>
                <a:gd name="T56" fmla="*/ 2147483647 w 3704"/>
                <a:gd name="T57" fmla="*/ 2147483647 h 4763"/>
                <a:gd name="T58" fmla="*/ 2147483647 w 3704"/>
                <a:gd name="T59" fmla="*/ 2147483647 h 4763"/>
                <a:gd name="T60" fmla="*/ 2147483647 w 3704"/>
                <a:gd name="T61" fmla="*/ 2147483647 h 4763"/>
                <a:gd name="T62" fmla="*/ 2147483647 w 3704"/>
                <a:gd name="T63" fmla="*/ 2147483647 h 4763"/>
                <a:gd name="T64" fmla="*/ 2147483647 w 3704"/>
                <a:gd name="T65" fmla="*/ 2147483647 h 4763"/>
                <a:gd name="T66" fmla="*/ 2147483647 w 3704"/>
                <a:gd name="T67" fmla="*/ 2147483647 h 4763"/>
                <a:gd name="T68" fmla="*/ 2147483647 w 3704"/>
                <a:gd name="T69" fmla="*/ 2147483647 h 4763"/>
                <a:gd name="T70" fmla="*/ 2147483647 w 3704"/>
                <a:gd name="T71" fmla="*/ 2147483647 h 4763"/>
                <a:gd name="T72" fmla="*/ 2147483647 w 3704"/>
                <a:gd name="T73" fmla="*/ 2147483647 h 4763"/>
                <a:gd name="T74" fmla="*/ 2147483647 w 3704"/>
                <a:gd name="T75" fmla="*/ 2147483647 h 4763"/>
                <a:gd name="T76" fmla="*/ 2147483647 w 3704"/>
                <a:gd name="T77" fmla="*/ 2147483647 h 4763"/>
                <a:gd name="T78" fmla="*/ 2147483647 w 3704"/>
                <a:gd name="T79" fmla="*/ 2147483647 h 4763"/>
                <a:gd name="T80" fmla="*/ 2147483647 w 3704"/>
                <a:gd name="T81" fmla="*/ 2147483647 h 4763"/>
                <a:gd name="T82" fmla="*/ 2147483647 w 3704"/>
                <a:gd name="T83" fmla="*/ 2147483647 h 4763"/>
                <a:gd name="T84" fmla="*/ 2147483647 w 3704"/>
                <a:gd name="T85" fmla="*/ 2147483647 h 4763"/>
                <a:gd name="T86" fmla="*/ 2147483647 w 3704"/>
                <a:gd name="T87" fmla="*/ 2147483647 h 4763"/>
                <a:gd name="T88" fmla="*/ 2147483647 w 3704"/>
                <a:gd name="T89" fmla="*/ 2147483647 h 4763"/>
                <a:gd name="T90" fmla="*/ 2147483647 w 3704"/>
                <a:gd name="T91" fmla="*/ 2147483647 h 4763"/>
                <a:gd name="T92" fmla="*/ 2147483647 w 3704"/>
                <a:gd name="T93" fmla="*/ 2147483647 h 4763"/>
                <a:gd name="T94" fmla="*/ 2147483647 w 3704"/>
                <a:gd name="T95" fmla="*/ 2147483647 h 4763"/>
                <a:gd name="T96" fmla="*/ 2147483647 w 3704"/>
                <a:gd name="T97" fmla="*/ 2147483647 h 4763"/>
                <a:gd name="T98" fmla="*/ 2147483647 w 3704"/>
                <a:gd name="T99" fmla="*/ 2147483647 h 4763"/>
                <a:gd name="T100" fmla="*/ 2147483647 w 3704"/>
                <a:gd name="T101" fmla="*/ 2147483647 h 4763"/>
                <a:gd name="T102" fmla="*/ 2147483647 w 3704"/>
                <a:gd name="T103" fmla="*/ 2147483647 h 4763"/>
                <a:gd name="T104" fmla="*/ 2147483647 w 3704"/>
                <a:gd name="T105" fmla="*/ 2147483647 h 4763"/>
                <a:gd name="T106" fmla="*/ 2147483647 w 3704"/>
                <a:gd name="T107" fmla="*/ 2147483647 h 4763"/>
                <a:gd name="T108" fmla="*/ 2147483647 w 3704"/>
                <a:gd name="T109" fmla="*/ 2147483647 h 4763"/>
                <a:gd name="T110" fmla="*/ 2147483647 w 3704"/>
                <a:gd name="T111" fmla="*/ 2147483647 h 47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04"/>
                <a:gd name="T169" fmla="*/ 0 h 4763"/>
                <a:gd name="T170" fmla="*/ 3704 w 3704"/>
                <a:gd name="T171" fmla="*/ 4763 h 47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04" h="4763">
                  <a:moveTo>
                    <a:pt x="0" y="654"/>
                  </a:moveTo>
                  <a:lnTo>
                    <a:pt x="0" y="4763"/>
                  </a:lnTo>
                  <a:lnTo>
                    <a:pt x="2962" y="4763"/>
                  </a:lnTo>
                  <a:lnTo>
                    <a:pt x="2964" y="1718"/>
                  </a:lnTo>
                  <a:lnTo>
                    <a:pt x="2769" y="1718"/>
                  </a:lnTo>
                  <a:lnTo>
                    <a:pt x="2768" y="4568"/>
                  </a:lnTo>
                  <a:lnTo>
                    <a:pt x="195" y="4568"/>
                  </a:lnTo>
                  <a:lnTo>
                    <a:pt x="195" y="849"/>
                  </a:lnTo>
                  <a:lnTo>
                    <a:pt x="2003" y="849"/>
                  </a:lnTo>
                  <a:lnTo>
                    <a:pt x="2003" y="1621"/>
                  </a:lnTo>
                  <a:lnTo>
                    <a:pt x="2964" y="1621"/>
                  </a:lnTo>
                  <a:lnTo>
                    <a:pt x="2965" y="1428"/>
                  </a:lnTo>
                  <a:lnTo>
                    <a:pt x="2190" y="654"/>
                  </a:lnTo>
                  <a:lnTo>
                    <a:pt x="0" y="654"/>
                  </a:lnTo>
                  <a:close/>
                  <a:moveTo>
                    <a:pt x="2198" y="945"/>
                  </a:moveTo>
                  <a:lnTo>
                    <a:pt x="2685" y="1426"/>
                  </a:lnTo>
                  <a:lnTo>
                    <a:pt x="2198" y="1426"/>
                  </a:lnTo>
                  <a:lnTo>
                    <a:pt x="2198" y="945"/>
                  </a:lnTo>
                  <a:close/>
                  <a:moveTo>
                    <a:pt x="577" y="554"/>
                  </a:moveTo>
                  <a:lnTo>
                    <a:pt x="675" y="554"/>
                  </a:lnTo>
                  <a:lnTo>
                    <a:pt x="675" y="435"/>
                  </a:lnTo>
                  <a:lnTo>
                    <a:pt x="3229" y="435"/>
                  </a:lnTo>
                  <a:lnTo>
                    <a:pt x="3229" y="4115"/>
                  </a:lnTo>
                  <a:lnTo>
                    <a:pt x="3074" y="4115"/>
                  </a:lnTo>
                  <a:lnTo>
                    <a:pt x="3074" y="4213"/>
                  </a:lnTo>
                  <a:lnTo>
                    <a:pt x="3327" y="4213"/>
                  </a:lnTo>
                  <a:lnTo>
                    <a:pt x="3327" y="337"/>
                  </a:lnTo>
                  <a:lnTo>
                    <a:pt x="577" y="337"/>
                  </a:lnTo>
                  <a:lnTo>
                    <a:pt x="577" y="554"/>
                  </a:lnTo>
                  <a:close/>
                  <a:moveTo>
                    <a:pt x="964" y="0"/>
                  </a:moveTo>
                  <a:lnTo>
                    <a:pt x="964" y="218"/>
                  </a:lnTo>
                  <a:lnTo>
                    <a:pt x="1062" y="218"/>
                  </a:lnTo>
                  <a:lnTo>
                    <a:pt x="1062" y="97"/>
                  </a:lnTo>
                  <a:lnTo>
                    <a:pt x="3607" y="97"/>
                  </a:lnTo>
                  <a:lnTo>
                    <a:pt x="3607" y="3799"/>
                  </a:lnTo>
                  <a:lnTo>
                    <a:pt x="3452" y="3799"/>
                  </a:lnTo>
                  <a:lnTo>
                    <a:pt x="3452" y="3896"/>
                  </a:lnTo>
                  <a:lnTo>
                    <a:pt x="3704" y="3896"/>
                  </a:lnTo>
                  <a:lnTo>
                    <a:pt x="3704" y="0"/>
                  </a:lnTo>
                  <a:lnTo>
                    <a:pt x="964" y="0"/>
                  </a:lnTo>
                  <a:close/>
                  <a:moveTo>
                    <a:pt x="2434" y="3265"/>
                  </a:moveTo>
                  <a:lnTo>
                    <a:pt x="1014" y="3265"/>
                  </a:lnTo>
                  <a:lnTo>
                    <a:pt x="1014" y="3363"/>
                  </a:lnTo>
                  <a:lnTo>
                    <a:pt x="2434" y="3363"/>
                  </a:lnTo>
                  <a:lnTo>
                    <a:pt x="2434" y="3265"/>
                  </a:lnTo>
                  <a:close/>
                  <a:moveTo>
                    <a:pt x="2434" y="2737"/>
                  </a:moveTo>
                  <a:lnTo>
                    <a:pt x="1014" y="2737"/>
                  </a:lnTo>
                  <a:lnTo>
                    <a:pt x="1014" y="2834"/>
                  </a:lnTo>
                  <a:lnTo>
                    <a:pt x="2434" y="2834"/>
                  </a:lnTo>
                  <a:lnTo>
                    <a:pt x="2434" y="2737"/>
                  </a:lnTo>
                  <a:close/>
                  <a:moveTo>
                    <a:pt x="1014" y="3891"/>
                  </a:moveTo>
                  <a:lnTo>
                    <a:pt x="2020" y="3891"/>
                  </a:lnTo>
                  <a:lnTo>
                    <a:pt x="2020" y="3794"/>
                  </a:lnTo>
                  <a:lnTo>
                    <a:pt x="1014" y="3794"/>
                  </a:lnTo>
                  <a:lnTo>
                    <a:pt x="1014" y="3891"/>
                  </a:lnTo>
                  <a:close/>
                  <a:moveTo>
                    <a:pt x="659" y="2655"/>
                  </a:moveTo>
                  <a:lnTo>
                    <a:pt x="659" y="2655"/>
                  </a:lnTo>
                  <a:lnTo>
                    <a:pt x="645" y="2657"/>
                  </a:lnTo>
                  <a:lnTo>
                    <a:pt x="633" y="2658"/>
                  </a:lnTo>
                  <a:lnTo>
                    <a:pt x="620" y="2662"/>
                  </a:lnTo>
                  <a:lnTo>
                    <a:pt x="609" y="2665"/>
                  </a:lnTo>
                  <a:lnTo>
                    <a:pt x="597" y="2671"/>
                  </a:lnTo>
                  <a:lnTo>
                    <a:pt x="586" y="2677"/>
                  </a:lnTo>
                  <a:lnTo>
                    <a:pt x="576" y="2686"/>
                  </a:lnTo>
                  <a:lnTo>
                    <a:pt x="566" y="2693"/>
                  </a:lnTo>
                  <a:lnTo>
                    <a:pt x="559" y="2703"/>
                  </a:lnTo>
                  <a:lnTo>
                    <a:pt x="550" y="2713"/>
                  </a:lnTo>
                  <a:lnTo>
                    <a:pt x="544" y="2724"/>
                  </a:lnTo>
                  <a:lnTo>
                    <a:pt x="538" y="2736"/>
                  </a:lnTo>
                  <a:lnTo>
                    <a:pt x="535" y="2747"/>
                  </a:lnTo>
                  <a:lnTo>
                    <a:pt x="531" y="2760"/>
                  </a:lnTo>
                  <a:lnTo>
                    <a:pt x="530" y="2772"/>
                  </a:lnTo>
                  <a:lnTo>
                    <a:pt x="528" y="2786"/>
                  </a:lnTo>
                  <a:lnTo>
                    <a:pt x="530" y="2799"/>
                  </a:lnTo>
                  <a:lnTo>
                    <a:pt x="531" y="2813"/>
                  </a:lnTo>
                  <a:lnTo>
                    <a:pt x="535" y="2825"/>
                  </a:lnTo>
                  <a:lnTo>
                    <a:pt x="538" y="2837"/>
                  </a:lnTo>
                  <a:lnTo>
                    <a:pt x="544" y="2849"/>
                  </a:lnTo>
                  <a:lnTo>
                    <a:pt x="550" y="2859"/>
                  </a:lnTo>
                  <a:lnTo>
                    <a:pt x="559" y="2870"/>
                  </a:lnTo>
                  <a:lnTo>
                    <a:pt x="566" y="2878"/>
                  </a:lnTo>
                  <a:lnTo>
                    <a:pt x="576" y="2887"/>
                  </a:lnTo>
                  <a:lnTo>
                    <a:pt x="586" y="2894"/>
                  </a:lnTo>
                  <a:lnTo>
                    <a:pt x="597" y="2901"/>
                  </a:lnTo>
                  <a:lnTo>
                    <a:pt x="609" y="2906"/>
                  </a:lnTo>
                  <a:lnTo>
                    <a:pt x="620" y="2911"/>
                  </a:lnTo>
                  <a:lnTo>
                    <a:pt x="633" y="2915"/>
                  </a:lnTo>
                  <a:lnTo>
                    <a:pt x="645" y="2916"/>
                  </a:lnTo>
                  <a:lnTo>
                    <a:pt x="659" y="2917"/>
                  </a:lnTo>
                  <a:lnTo>
                    <a:pt x="672" y="2916"/>
                  </a:lnTo>
                  <a:lnTo>
                    <a:pt x="686" y="2915"/>
                  </a:lnTo>
                  <a:lnTo>
                    <a:pt x="698" y="2911"/>
                  </a:lnTo>
                  <a:lnTo>
                    <a:pt x="710" y="2906"/>
                  </a:lnTo>
                  <a:lnTo>
                    <a:pt x="722" y="2901"/>
                  </a:lnTo>
                  <a:lnTo>
                    <a:pt x="732" y="2894"/>
                  </a:lnTo>
                  <a:lnTo>
                    <a:pt x="743" y="2887"/>
                  </a:lnTo>
                  <a:lnTo>
                    <a:pt x="751" y="2878"/>
                  </a:lnTo>
                  <a:lnTo>
                    <a:pt x="760" y="2870"/>
                  </a:lnTo>
                  <a:lnTo>
                    <a:pt x="767" y="2859"/>
                  </a:lnTo>
                  <a:lnTo>
                    <a:pt x="774" y="2849"/>
                  </a:lnTo>
                  <a:lnTo>
                    <a:pt x="779" y="2837"/>
                  </a:lnTo>
                  <a:lnTo>
                    <a:pt x="784" y="2825"/>
                  </a:lnTo>
                  <a:lnTo>
                    <a:pt x="788" y="2813"/>
                  </a:lnTo>
                  <a:lnTo>
                    <a:pt x="789" y="2799"/>
                  </a:lnTo>
                  <a:lnTo>
                    <a:pt x="790" y="2786"/>
                  </a:lnTo>
                  <a:lnTo>
                    <a:pt x="789" y="2772"/>
                  </a:lnTo>
                  <a:lnTo>
                    <a:pt x="788" y="2760"/>
                  </a:lnTo>
                  <a:lnTo>
                    <a:pt x="784" y="2747"/>
                  </a:lnTo>
                  <a:lnTo>
                    <a:pt x="779" y="2736"/>
                  </a:lnTo>
                  <a:lnTo>
                    <a:pt x="774" y="2724"/>
                  </a:lnTo>
                  <a:lnTo>
                    <a:pt x="767" y="2713"/>
                  </a:lnTo>
                  <a:lnTo>
                    <a:pt x="760" y="2703"/>
                  </a:lnTo>
                  <a:lnTo>
                    <a:pt x="751" y="2693"/>
                  </a:lnTo>
                  <a:lnTo>
                    <a:pt x="743" y="2686"/>
                  </a:lnTo>
                  <a:lnTo>
                    <a:pt x="732" y="2677"/>
                  </a:lnTo>
                  <a:lnTo>
                    <a:pt x="722" y="2671"/>
                  </a:lnTo>
                  <a:lnTo>
                    <a:pt x="710" y="2665"/>
                  </a:lnTo>
                  <a:lnTo>
                    <a:pt x="698" y="2662"/>
                  </a:lnTo>
                  <a:lnTo>
                    <a:pt x="686" y="2658"/>
                  </a:lnTo>
                  <a:lnTo>
                    <a:pt x="672" y="2657"/>
                  </a:lnTo>
                  <a:lnTo>
                    <a:pt x="659" y="2655"/>
                  </a:lnTo>
                  <a:close/>
                  <a:moveTo>
                    <a:pt x="659" y="2127"/>
                  </a:moveTo>
                  <a:lnTo>
                    <a:pt x="659" y="2127"/>
                  </a:lnTo>
                  <a:lnTo>
                    <a:pt x="645" y="2128"/>
                  </a:lnTo>
                  <a:lnTo>
                    <a:pt x="633" y="2129"/>
                  </a:lnTo>
                  <a:lnTo>
                    <a:pt x="620" y="2133"/>
                  </a:lnTo>
                  <a:lnTo>
                    <a:pt x="609" y="2137"/>
                  </a:lnTo>
                  <a:lnTo>
                    <a:pt x="597" y="2143"/>
                  </a:lnTo>
                  <a:lnTo>
                    <a:pt x="586" y="2149"/>
                  </a:lnTo>
                  <a:lnTo>
                    <a:pt x="576" y="2157"/>
                  </a:lnTo>
                  <a:lnTo>
                    <a:pt x="566" y="2165"/>
                  </a:lnTo>
                  <a:lnTo>
                    <a:pt x="559" y="2175"/>
                  </a:lnTo>
                  <a:lnTo>
                    <a:pt x="550" y="2184"/>
                  </a:lnTo>
                  <a:lnTo>
                    <a:pt x="544" y="2195"/>
                  </a:lnTo>
                  <a:lnTo>
                    <a:pt x="538" y="2207"/>
                  </a:lnTo>
                  <a:lnTo>
                    <a:pt x="535" y="2218"/>
                  </a:lnTo>
                  <a:lnTo>
                    <a:pt x="531" y="2232"/>
                  </a:lnTo>
                  <a:lnTo>
                    <a:pt x="530" y="2244"/>
                  </a:lnTo>
                  <a:lnTo>
                    <a:pt x="528" y="2257"/>
                  </a:lnTo>
                  <a:lnTo>
                    <a:pt x="530" y="2271"/>
                  </a:lnTo>
                  <a:lnTo>
                    <a:pt x="531" y="2284"/>
                  </a:lnTo>
                  <a:lnTo>
                    <a:pt x="535" y="2296"/>
                  </a:lnTo>
                  <a:lnTo>
                    <a:pt x="538" y="2308"/>
                  </a:lnTo>
                  <a:lnTo>
                    <a:pt x="544" y="2321"/>
                  </a:lnTo>
                  <a:lnTo>
                    <a:pt x="550" y="2330"/>
                  </a:lnTo>
                  <a:lnTo>
                    <a:pt x="559" y="2341"/>
                  </a:lnTo>
                  <a:lnTo>
                    <a:pt x="566" y="2350"/>
                  </a:lnTo>
                  <a:lnTo>
                    <a:pt x="576" y="2358"/>
                  </a:lnTo>
                  <a:lnTo>
                    <a:pt x="586" y="2366"/>
                  </a:lnTo>
                  <a:lnTo>
                    <a:pt x="597" y="2373"/>
                  </a:lnTo>
                  <a:lnTo>
                    <a:pt x="609" y="2378"/>
                  </a:lnTo>
                  <a:lnTo>
                    <a:pt x="620" y="2383"/>
                  </a:lnTo>
                  <a:lnTo>
                    <a:pt x="633" y="2386"/>
                  </a:lnTo>
                  <a:lnTo>
                    <a:pt x="645" y="2388"/>
                  </a:lnTo>
                  <a:lnTo>
                    <a:pt x="659" y="2389"/>
                  </a:lnTo>
                  <a:lnTo>
                    <a:pt x="672" y="2388"/>
                  </a:lnTo>
                  <a:lnTo>
                    <a:pt x="686" y="2386"/>
                  </a:lnTo>
                  <a:lnTo>
                    <a:pt x="698" y="2383"/>
                  </a:lnTo>
                  <a:lnTo>
                    <a:pt x="710" y="2378"/>
                  </a:lnTo>
                  <a:lnTo>
                    <a:pt x="722" y="2373"/>
                  </a:lnTo>
                  <a:lnTo>
                    <a:pt x="732" y="2366"/>
                  </a:lnTo>
                  <a:lnTo>
                    <a:pt x="743" y="2358"/>
                  </a:lnTo>
                  <a:lnTo>
                    <a:pt x="751" y="2350"/>
                  </a:lnTo>
                  <a:lnTo>
                    <a:pt x="760" y="2341"/>
                  </a:lnTo>
                  <a:lnTo>
                    <a:pt x="767" y="2330"/>
                  </a:lnTo>
                  <a:lnTo>
                    <a:pt x="774" y="2321"/>
                  </a:lnTo>
                  <a:lnTo>
                    <a:pt x="779" y="2308"/>
                  </a:lnTo>
                  <a:lnTo>
                    <a:pt x="784" y="2296"/>
                  </a:lnTo>
                  <a:lnTo>
                    <a:pt x="788" y="2284"/>
                  </a:lnTo>
                  <a:lnTo>
                    <a:pt x="789" y="2271"/>
                  </a:lnTo>
                  <a:lnTo>
                    <a:pt x="790" y="2257"/>
                  </a:lnTo>
                  <a:lnTo>
                    <a:pt x="789" y="2244"/>
                  </a:lnTo>
                  <a:lnTo>
                    <a:pt x="788" y="2232"/>
                  </a:lnTo>
                  <a:lnTo>
                    <a:pt x="784" y="2218"/>
                  </a:lnTo>
                  <a:lnTo>
                    <a:pt x="779" y="2207"/>
                  </a:lnTo>
                  <a:lnTo>
                    <a:pt x="774" y="2195"/>
                  </a:lnTo>
                  <a:lnTo>
                    <a:pt x="767" y="2184"/>
                  </a:lnTo>
                  <a:lnTo>
                    <a:pt x="760" y="2175"/>
                  </a:lnTo>
                  <a:lnTo>
                    <a:pt x="751" y="2165"/>
                  </a:lnTo>
                  <a:lnTo>
                    <a:pt x="743" y="2157"/>
                  </a:lnTo>
                  <a:lnTo>
                    <a:pt x="732" y="2149"/>
                  </a:lnTo>
                  <a:lnTo>
                    <a:pt x="722" y="2143"/>
                  </a:lnTo>
                  <a:lnTo>
                    <a:pt x="710" y="2137"/>
                  </a:lnTo>
                  <a:lnTo>
                    <a:pt x="698" y="2133"/>
                  </a:lnTo>
                  <a:lnTo>
                    <a:pt x="686" y="2129"/>
                  </a:lnTo>
                  <a:lnTo>
                    <a:pt x="672" y="2128"/>
                  </a:lnTo>
                  <a:lnTo>
                    <a:pt x="659" y="2127"/>
                  </a:lnTo>
                  <a:close/>
                  <a:moveTo>
                    <a:pt x="659" y="3184"/>
                  </a:moveTo>
                  <a:lnTo>
                    <a:pt x="659" y="3184"/>
                  </a:lnTo>
                  <a:lnTo>
                    <a:pt x="645" y="3185"/>
                  </a:lnTo>
                  <a:lnTo>
                    <a:pt x="633" y="3186"/>
                  </a:lnTo>
                  <a:lnTo>
                    <a:pt x="620" y="3190"/>
                  </a:lnTo>
                  <a:lnTo>
                    <a:pt x="609" y="3194"/>
                  </a:lnTo>
                  <a:lnTo>
                    <a:pt x="597" y="3200"/>
                  </a:lnTo>
                  <a:lnTo>
                    <a:pt x="586" y="3206"/>
                  </a:lnTo>
                  <a:lnTo>
                    <a:pt x="576" y="3214"/>
                  </a:lnTo>
                  <a:lnTo>
                    <a:pt x="566" y="3222"/>
                  </a:lnTo>
                  <a:lnTo>
                    <a:pt x="559" y="3231"/>
                  </a:lnTo>
                  <a:lnTo>
                    <a:pt x="550" y="3241"/>
                  </a:lnTo>
                  <a:lnTo>
                    <a:pt x="544" y="3252"/>
                  </a:lnTo>
                  <a:lnTo>
                    <a:pt x="538" y="3264"/>
                  </a:lnTo>
                  <a:lnTo>
                    <a:pt x="535" y="3275"/>
                  </a:lnTo>
                  <a:lnTo>
                    <a:pt x="531" y="3289"/>
                  </a:lnTo>
                  <a:lnTo>
                    <a:pt x="530" y="3301"/>
                  </a:lnTo>
                  <a:lnTo>
                    <a:pt x="528" y="3314"/>
                  </a:lnTo>
                  <a:lnTo>
                    <a:pt x="530" y="3328"/>
                  </a:lnTo>
                  <a:lnTo>
                    <a:pt x="531" y="3341"/>
                  </a:lnTo>
                  <a:lnTo>
                    <a:pt x="535" y="3353"/>
                  </a:lnTo>
                  <a:lnTo>
                    <a:pt x="538" y="3365"/>
                  </a:lnTo>
                  <a:lnTo>
                    <a:pt x="544" y="3377"/>
                  </a:lnTo>
                  <a:lnTo>
                    <a:pt x="550" y="3387"/>
                  </a:lnTo>
                  <a:lnTo>
                    <a:pt x="559" y="3398"/>
                  </a:lnTo>
                  <a:lnTo>
                    <a:pt x="566" y="3407"/>
                  </a:lnTo>
                  <a:lnTo>
                    <a:pt x="576" y="3415"/>
                  </a:lnTo>
                  <a:lnTo>
                    <a:pt x="586" y="3424"/>
                  </a:lnTo>
                  <a:lnTo>
                    <a:pt x="597" y="3430"/>
                  </a:lnTo>
                  <a:lnTo>
                    <a:pt x="609" y="3435"/>
                  </a:lnTo>
                  <a:lnTo>
                    <a:pt x="620" y="3440"/>
                  </a:lnTo>
                  <a:lnTo>
                    <a:pt x="633" y="3443"/>
                  </a:lnTo>
                  <a:lnTo>
                    <a:pt x="645" y="3444"/>
                  </a:lnTo>
                  <a:lnTo>
                    <a:pt x="659" y="3446"/>
                  </a:lnTo>
                  <a:lnTo>
                    <a:pt x="672" y="3444"/>
                  </a:lnTo>
                  <a:lnTo>
                    <a:pt x="686" y="3443"/>
                  </a:lnTo>
                  <a:lnTo>
                    <a:pt x="698" y="3440"/>
                  </a:lnTo>
                  <a:lnTo>
                    <a:pt x="710" y="3435"/>
                  </a:lnTo>
                  <a:lnTo>
                    <a:pt x="722" y="3430"/>
                  </a:lnTo>
                  <a:lnTo>
                    <a:pt x="732" y="3424"/>
                  </a:lnTo>
                  <a:lnTo>
                    <a:pt x="743" y="3415"/>
                  </a:lnTo>
                  <a:lnTo>
                    <a:pt x="751" y="3407"/>
                  </a:lnTo>
                  <a:lnTo>
                    <a:pt x="760" y="3398"/>
                  </a:lnTo>
                  <a:lnTo>
                    <a:pt x="767" y="3387"/>
                  </a:lnTo>
                  <a:lnTo>
                    <a:pt x="774" y="3377"/>
                  </a:lnTo>
                  <a:lnTo>
                    <a:pt x="779" y="3365"/>
                  </a:lnTo>
                  <a:lnTo>
                    <a:pt x="784" y="3353"/>
                  </a:lnTo>
                  <a:lnTo>
                    <a:pt x="788" y="3341"/>
                  </a:lnTo>
                  <a:lnTo>
                    <a:pt x="789" y="3328"/>
                  </a:lnTo>
                  <a:lnTo>
                    <a:pt x="790" y="3314"/>
                  </a:lnTo>
                  <a:lnTo>
                    <a:pt x="789" y="3301"/>
                  </a:lnTo>
                  <a:lnTo>
                    <a:pt x="788" y="3289"/>
                  </a:lnTo>
                  <a:lnTo>
                    <a:pt x="784" y="3275"/>
                  </a:lnTo>
                  <a:lnTo>
                    <a:pt x="779" y="3264"/>
                  </a:lnTo>
                  <a:lnTo>
                    <a:pt x="774" y="3252"/>
                  </a:lnTo>
                  <a:lnTo>
                    <a:pt x="767" y="3241"/>
                  </a:lnTo>
                  <a:lnTo>
                    <a:pt x="760" y="3231"/>
                  </a:lnTo>
                  <a:lnTo>
                    <a:pt x="751" y="3222"/>
                  </a:lnTo>
                  <a:lnTo>
                    <a:pt x="743" y="3214"/>
                  </a:lnTo>
                  <a:lnTo>
                    <a:pt x="732" y="3206"/>
                  </a:lnTo>
                  <a:lnTo>
                    <a:pt x="722" y="3200"/>
                  </a:lnTo>
                  <a:lnTo>
                    <a:pt x="710" y="3194"/>
                  </a:lnTo>
                  <a:lnTo>
                    <a:pt x="698" y="3190"/>
                  </a:lnTo>
                  <a:lnTo>
                    <a:pt x="686" y="3186"/>
                  </a:lnTo>
                  <a:lnTo>
                    <a:pt x="672" y="3185"/>
                  </a:lnTo>
                  <a:lnTo>
                    <a:pt x="659" y="3184"/>
                  </a:lnTo>
                  <a:close/>
                  <a:moveTo>
                    <a:pt x="659" y="3712"/>
                  </a:moveTo>
                  <a:lnTo>
                    <a:pt x="659" y="3712"/>
                  </a:lnTo>
                  <a:lnTo>
                    <a:pt x="645" y="3713"/>
                  </a:lnTo>
                  <a:lnTo>
                    <a:pt x="633" y="3715"/>
                  </a:lnTo>
                  <a:lnTo>
                    <a:pt x="620" y="3718"/>
                  </a:lnTo>
                  <a:lnTo>
                    <a:pt x="609" y="3722"/>
                  </a:lnTo>
                  <a:lnTo>
                    <a:pt x="597" y="3728"/>
                  </a:lnTo>
                  <a:lnTo>
                    <a:pt x="586" y="3734"/>
                  </a:lnTo>
                  <a:lnTo>
                    <a:pt x="576" y="3743"/>
                  </a:lnTo>
                  <a:lnTo>
                    <a:pt x="566" y="3750"/>
                  </a:lnTo>
                  <a:lnTo>
                    <a:pt x="559" y="3760"/>
                  </a:lnTo>
                  <a:lnTo>
                    <a:pt x="550" y="3769"/>
                  </a:lnTo>
                  <a:lnTo>
                    <a:pt x="544" y="3780"/>
                  </a:lnTo>
                  <a:lnTo>
                    <a:pt x="538" y="3793"/>
                  </a:lnTo>
                  <a:lnTo>
                    <a:pt x="535" y="3805"/>
                  </a:lnTo>
                  <a:lnTo>
                    <a:pt x="531" y="3817"/>
                  </a:lnTo>
                  <a:lnTo>
                    <a:pt x="530" y="3829"/>
                  </a:lnTo>
                  <a:lnTo>
                    <a:pt x="528" y="3843"/>
                  </a:lnTo>
                  <a:lnTo>
                    <a:pt x="530" y="3856"/>
                  </a:lnTo>
                  <a:lnTo>
                    <a:pt x="531" y="3869"/>
                  </a:lnTo>
                  <a:lnTo>
                    <a:pt x="535" y="3882"/>
                  </a:lnTo>
                  <a:lnTo>
                    <a:pt x="538" y="3894"/>
                  </a:lnTo>
                  <a:lnTo>
                    <a:pt x="544" y="3906"/>
                  </a:lnTo>
                  <a:lnTo>
                    <a:pt x="550" y="3917"/>
                  </a:lnTo>
                  <a:lnTo>
                    <a:pt x="559" y="3927"/>
                  </a:lnTo>
                  <a:lnTo>
                    <a:pt x="566" y="3935"/>
                  </a:lnTo>
                  <a:lnTo>
                    <a:pt x="576" y="3944"/>
                  </a:lnTo>
                  <a:lnTo>
                    <a:pt x="586" y="3952"/>
                  </a:lnTo>
                  <a:lnTo>
                    <a:pt x="597" y="3958"/>
                  </a:lnTo>
                  <a:lnTo>
                    <a:pt x="609" y="3963"/>
                  </a:lnTo>
                  <a:lnTo>
                    <a:pt x="620" y="3968"/>
                  </a:lnTo>
                  <a:lnTo>
                    <a:pt x="633" y="3972"/>
                  </a:lnTo>
                  <a:lnTo>
                    <a:pt x="645" y="3973"/>
                  </a:lnTo>
                  <a:lnTo>
                    <a:pt x="659" y="3974"/>
                  </a:lnTo>
                  <a:lnTo>
                    <a:pt x="672" y="3973"/>
                  </a:lnTo>
                  <a:lnTo>
                    <a:pt x="686" y="3972"/>
                  </a:lnTo>
                  <a:lnTo>
                    <a:pt x="698" y="3968"/>
                  </a:lnTo>
                  <a:lnTo>
                    <a:pt x="710" y="3963"/>
                  </a:lnTo>
                  <a:lnTo>
                    <a:pt x="722" y="3958"/>
                  </a:lnTo>
                  <a:lnTo>
                    <a:pt x="732" y="3952"/>
                  </a:lnTo>
                  <a:lnTo>
                    <a:pt x="743" y="3944"/>
                  </a:lnTo>
                  <a:lnTo>
                    <a:pt x="751" y="3935"/>
                  </a:lnTo>
                  <a:lnTo>
                    <a:pt x="760" y="3927"/>
                  </a:lnTo>
                  <a:lnTo>
                    <a:pt x="767" y="3917"/>
                  </a:lnTo>
                  <a:lnTo>
                    <a:pt x="774" y="3906"/>
                  </a:lnTo>
                  <a:lnTo>
                    <a:pt x="779" y="3894"/>
                  </a:lnTo>
                  <a:lnTo>
                    <a:pt x="784" y="3882"/>
                  </a:lnTo>
                  <a:lnTo>
                    <a:pt x="788" y="3869"/>
                  </a:lnTo>
                  <a:lnTo>
                    <a:pt x="789" y="3856"/>
                  </a:lnTo>
                  <a:lnTo>
                    <a:pt x="790" y="3843"/>
                  </a:lnTo>
                  <a:lnTo>
                    <a:pt x="789" y="3829"/>
                  </a:lnTo>
                  <a:lnTo>
                    <a:pt x="788" y="3817"/>
                  </a:lnTo>
                  <a:lnTo>
                    <a:pt x="784" y="3805"/>
                  </a:lnTo>
                  <a:lnTo>
                    <a:pt x="779" y="3793"/>
                  </a:lnTo>
                  <a:lnTo>
                    <a:pt x="774" y="3780"/>
                  </a:lnTo>
                  <a:lnTo>
                    <a:pt x="767" y="3769"/>
                  </a:lnTo>
                  <a:lnTo>
                    <a:pt x="760" y="3760"/>
                  </a:lnTo>
                  <a:lnTo>
                    <a:pt x="751" y="3750"/>
                  </a:lnTo>
                  <a:lnTo>
                    <a:pt x="743" y="3743"/>
                  </a:lnTo>
                  <a:lnTo>
                    <a:pt x="732" y="3734"/>
                  </a:lnTo>
                  <a:lnTo>
                    <a:pt x="722" y="3728"/>
                  </a:lnTo>
                  <a:lnTo>
                    <a:pt x="710" y="3722"/>
                  </a:lnTo>
                  <a:lnTo>
                    <a:pt x="698" y="3718"/>
                  </a:lnTo>
                  <a:lnTo>
                    <a:pt x="686" y="3715"/>
                  </a:lnTo>
                  <a:lnTo>
                    <a:pt x="672" y="3713"/>
                  </a:lnTo>
                  <a:lnTo>
                    <a:pt x="659" y="3712"/>
                  </a:lnTo>
                  <a:close/>
                  <a:moveTo>
                    <a:pt x="2434" y="2209"/>
                  </a:moveTo>
                  <a:lnTo>
                    <a:pt x="1014" y="2209"/>
                  </a:lnTo>
                  <a:lnTo>
                    <a:pt x="1014" y="2306"/>
                  </a:lnTo>
                  <a:lnTo>
                    <a:pt x="2434" y="2306"/>
                  </a:lnTo>
                  <a:lnTo>
                    <a:pt x="2434" y="2209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anchor="t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39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4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116" grpId="0"/>
      <p:bldP spid="118" grpId="0"/>
      <p:bldP spid="140" grpId="0"/>
      <p:bldP spid="146" grpId="0"/>
      <p:bldP spid="161" grpId="0"/>
      <p:bldP spid="162" grpId="0"/>
      <p:bldP spid="163" grpId="0"/>
      <p:bldP spid="178" grpId="0"/>
      <p:bldP spid="179" grpId="0"/>
      <p:bldP spid="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/>
              <a:t>Project Plan </a:t>
            </a:r>
            <a:r>
              <a:rPr lang="en-US" sz="2000" dirty="0" smtClean="0"/>
              <a:t>Overview – Platform Development </a:t>
            </a:r>
            <a:endParaRPr lang="en-GB" sz="2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848575" y="1237989"/>
            <a:ext cx="8692155" cy="4681611"/>
            <a:chOff x="1877596" y="1673032"/>
            <a:chExt cx="4663404" cy="4626215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1877596" y="1673032"/>
              <a:ext cx="914400" cy="4626215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717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814847" y="1673032"/>
              <a:ext cx="914400" cy="462621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717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3752098" y="1673032"/>
              <a:ext cx="914400" cy="4626215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717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4689348" y="1673032"/>
              <a:ext cx="914400" cy="462621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717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5626600" y="1673032"/>
              <a:ext cx="914400" cy="4626215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717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10503119" y="1237989"/>
            <a:ext cx="1055445" cy="46816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72932" y="2898966"/>
            <a:ext cx="11187697" cy="1309487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442822" y="2931698"/>
            <a:ext cx="1371955" cy="1244029"/>
          </a:xfrm>
          <a:prstGeom prst="rect">
            <a:avLst/>
          </a:prstGeom>
          <a:solidFill>
            <a:srgbClr val="8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+mj-lt"/>
                <a:cs typeface="Arial"/>
              </a:rPr>
              <a:t>Implement XBRL Solution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372932" y="5191053"/>
            <a:ext cx="11185634" cy="728551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49161" y="5258139"/>
            <a:ext cx="1365263" cy="594360"/>
          </a:xfrm>
          <a:prstGeom prst="rect">
            <a:avLst/>
          </a:prstGeom>
          <a:solidFill>
            <a:srgbClr val="8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rgbClr val="FFFFFF"/>
                </a:solidFill>
                <a:latin typeface="+mj-lt"/>
                <a:cs typeface="Arial"/>
              </a:rPr>
              <a:t>Milestones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442822" y="4322368"/>
            <a:ext cx="1371955" cy="760029"/>
          </a:xfrm>
          <a:prstGeom prst="rect">
            <a:avLst/>
          </a:prstGeom>
          <a:solidFill>
            <a:srgbClr val="8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+mj-lt"/>
                <a:cs typeface="Arial"/>
              </a:rPr>
              <a:t>Programme Governance &amp; Communication and Training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372932" y="4266704"/>
            <a:ext cx="11187697" cy="871357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93" name="Oval 92"/>
          <p:cNvSpPr/>
          <p:nvPr/>
        </p:nvSpPr>
        <p:spPr bwMode="auto">
          <a:xfrm flipH="1">
            <a:off x="4185431" y="4863028"/>
            <a:ext cx="182880" cy="18288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94" name="Oval 93"/>
          <p:cNvSpPr/>
          <p:nvPr/>
        </p:nvSpPr>
        <p:spPr bwMode="auto">
          <a:xfrm flipH="1">
            <a:off x="5117149" y="4863028"/>
            <a:ext cx="182880" cy="18288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95" name="Oval 94"/>
          <p:cNvSpPr/>
          <p:nvPr/>
        </p:nvSpPr>
        <p:spPr bwMode="auto">
          <a:xfrm flipH="1">
            <a:off x="6282448" y="4863028"/>
            <a:ext cx="182880" cy="18288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96" name="Oval 95"/>
          <p:cNvSpPr/>
          <p:nvPr/>
        </p:nvSpPr>
        <p:spPr bwMode="auto">
          <a:xfrm flipH="1">
            <a:off x="7447747" y="4863028"/>
            <a:ext cx="182880" cy="18288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97" name="Oval 96"/>
          <p:cNvSpPr/>
          <p:nvPr/>
        </p:nvSpPr>
        <p:spPr bwMode="auto">
          <a:xfrm flipH="1">
            <a:off x="9778346" y="4863028"/>
            <a:ext cx="182880" cy="18288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372932" y="1237987"/>
            <a:ext cx="11187697" cy="162901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44010" y="1302550"/>
            <a:ext cx="1371955" cy="1505932"/>
          </a:xfrm>
          <a:prstGeom prst="rect">
            <a:avLst/>
          </a:prstGeom>
          <a:solidFill>
            <a:srgbClr val="8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+mj-lt"/>
                <a:cs typeface="Arial"/>
              </a:rPr>
              <a:t>Develop XBRL Taxonomy</a:t>
            </a:r>
          </a:p>
        </p:txBody>
      </p:sp>
      <p:sp>
        <p:nvSpPr>
          <p:cNvPr id="100" name="Rectangle 99"/>
          <p:cNvSpPr/>
          <p:nvPr/>
        </p:nvSpPr>
        <p:spPr bwMode="auto">
          <a:xfrm rot="16200000">
            <a:off x="8916849" y="3232907"/>
            <a:ext cx="4228027" cy="2647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281" tIns="47281" rIns="47281" bIns="4728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70721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cs typeface="Arial"/>
              </a:rPr>
              <a:t>Phase 2 – Implement complete Business Intelligence Solution</a:t>
            </a:r>
          </a:p>
        </p:txBody>
      </p:sp>
      <p:sp>
        <p:nvSpPr>
          <p:cNvPr id="101" name="Round Same Side Corner Rectangle 100"/>
          <p:cNvSpPr/>
          <p:nvPr/>
        </p:nvSpPr>
        <p:spPr bwMode="auto">
          <a:xfrm>
            <a:off x="1832838" y="1031526"/>
            <a:ext cx="1720085" cy="182880"/>
          </a:xfrm>
          <a:prstGeom prst="round2SameRect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Q1 – April 2016</a:t>
            </a:r>
            <a:endParaRPr lang="en-US" sz="1100" b="1" kern="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" name="Round Same Side Corner Rectangle 101"/>
          <p:cNvSpPr/>
          <p:nvPr/>
        </p:nvSpPr>
        <p:spPr bwMode="auto">
          <a:xfrm>
            <a:off x="3595525" y="1031531"/>
            <a:ext cx="1704793" cy="182880"/>
          </a:xfrm>
          <a:prstGeom prst="round2SameRect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Q2 – July 106</a:t>
            </a:r>
            <a:endParaRPr lang="en-US" sz="1100" b="1" kern="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3" name="Round Same Side Corner Rectangle 102"/>
          <p:cNvSpPr/>
          <p:nvPr/>
        </p:nvSpPr>
        <p:spPr bwMode="auto">
          <a:xfrm>
            <a:off x="5350951" y="1037911"/>
            <a:ext cx="1695869" cy="182880"/>
          </a:xfrm>
          <a:prstGeom prst="round2SameRect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Q3 – October 106</a:t>
            </a:r>
            <a:endParaRPr lang="en-US" sz="1100" b="1" kern="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4" name="Round Same Side Corner Rectangle 103"/>
          <p:cNvSpPr/>
          <p:nvPr/>
        </p:nvSpPr>
        <p:spPr bwMode="auto">
          <a:xfrm>
            <a:off x="7089415" y="1037911"/>
            <a:ext cx="1686986" cy="182880"/>
          </a:xfrm>
          <a:prstGeom prst="round2SameRect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Q4 – January 2017</a:t>
            </a:r>
            <a:endParaRPr lang="en-US" sz="1100" b="1" kern="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5" name="Round Same Side Corner Rectangle 104"/>
          <p:cNvSpPr/>
          <p:nvPr/>
        </p:nvSpPr>
        <p:spPr bwMode="auto">
          <a:xfrm>
            <a:off x="8837285" y="1037914"/>
            <a:ext cx="1703443" cy="182880"/>
          </a:xfrm>
          <a:prstGeom prst="round2SameRect">
            <a:avLst/>
          </a:prstGeom>
          <a:solidFill>
            <a:srgbClr val="FFFFFF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kern="0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Q1 – April 2017</a:t>
            </a:r>
            <a:endParaRPr lang="en-US" sz="1100" b="1" kern="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6" name="Pentagon 105"/>
          <p:cNvSpPr/>
          <p:nvPr/>
        </p:nvSpPr>
        <p:spPr bwMode="auto">
          <a:xfrm>
            <a:off x="1858551" y="1310554"/>
            <a:ext cx="1174323" cy="274320"/>
          </a:xfrm>
          <a:prstGeom prst="homePlate">
            <a:avLst>
              <a:gd name="adj" fmla="val 31955"/>
            </a:avLst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Preparation</a:t>
            </a:r>
          </a:p>
        </p:txBody>
      </p:sp>
      <p:sp>
        <p:nvSpPr>
          <p:cNvPr id="107" name="Pentagon 106"/>
          <p:cNvSpPr/>
          <p:nvPr/>
        </p:nvSpPr>
        <p:spPr bwMode="auto">
          <a:xfrm>
            <a:off x="8196429" y="2534162"/>
            <a:ext cx="2185754" cy="274320"/>
          </a:xfrm>
          <a:prstGeom prst="homePlate">
            <a:avLst>
              <a:gd name="adj" fmla="val 31955"/>
            </a:avLst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Final Build and Release</a:t>
            </a:r>
          </a:p>
        </p:txBody>
      </p:sp>
      <p:sp>
        <p:nvSpPr>
          <p:cNvPr id="108" name="Pentagon 107"/>
          <p:cNvSpPr/>
          <p:nvPr/>
        </p:nvSpPr>
        <p:spPr bwMode="auto">
          <a:xfrm>
            <a:off x="1848570" y="2931698"/>
            <a:ext cx="1184310" cy="274320"/>
          </a:xfrm>
          <a:prstGeom prst="homePlate">
            <a:avLst>
              <a:gd name="adj" fmla="val 31955"/>
            </a:avLst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Preparation</a:t>
            </a:r>
          </a:p>
        </p:txBody>
      </p:sp>
      <p:sp>
        <p:nvSpPr>
          <p:cNvPr id="109" name="Pentagon 108"/>
          <p:cNvSpPr/>
          <p:nvPr/>
        </p:nvSpPr>
        <p:spPr bwMode="auto">
          <a:xfrm>
            <a:off x="2452384" y="1718423"/>
            <a:ext cx="1960418" cy="274320"/>
          </a:xfrm>
          <a:prstGeom prst="homePlate">
            <a:avLst>
              <a:gd name="adj" fmla="val 31955"/>
            </a:avLst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Pilot taxonomy development</a:t>
            </a:r>
          </a:p>
        </p:txBody>
      </p:sp>
      <p:sp>
        <p:nvSpPr>
          <p:cNvPr id="110" name="Oval 109"/>
          <p:cNvSpPr/>
          <p:nvPr/>
        </p:nvSpPr>
        <p:spPr bwMode="auto">
          <a:xfrm flipH="1">
            <a:off x="6943128" y="4863028"/>
            <a:ext cx="182880" cy="18288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111" name="Oval 110"/>
          <p:cNvSpPr/>
          <p:nvPr/>
        </p:nvSpPr>
        <p:spPr bwMode="auto">
          <a:xfrm flipH="1">
            <a:off x="8613038" y="4863028"/>
            <a:ext cx="182880" cy="18288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112" name="Oval 111"/>
          <p:cNvSpPr/>
          <p:nvPr/>
        </p:nvSpPr>
        <p:spPr bwMode="auto">
          <a:xfrm flipH="1">
            <a:off x="10105179" y="4863028"/>
            <a:ext cx="182880" cy="18288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113" name="Oval 112"/>
          <p:cNvSpPr/>
          <p:nvPr/>
        </p:nvSpPr>
        <p:spPr bwMode="auto">
          <a:xfrm flipH="1">
            <a:off x="3259614" y="4863028"/>
            <a:ext cx="182880" cy="18288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9953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114" name="Pentagon 113"/>
          <p:cNvSpPr/>
          <p:nvPr/>
        </p:nvSpPr>
        <p:spPr bwMode="auto">
          <a:xfrm>
            <a:off x="3601014" y="3253777"/>
            <a:ext cx="2103120" cy="274320"/>
          </a:xfrm>
          <a:prstGeom prst="homePlate">
            <a:avLst>
              <a:gd name="adj" fmla="val 31955"/>
            </a:avLst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Pilot solution</a:t>
            </a:r>
          </a:p>
        </p:txBody>
      </p:sp>
      <p:sp>
        <p:nvSpPr>
          <p:cNvPr id="115" name="Pentagon 114"/>
          <p:cNvSpPr/>
          <p:nvPr/>
        </p:nvSpPr>
        <p:spPr bwMode="auto">
          <a:xfrm>
            <a:off x="8847717" y="3897934"/>
            <a:ext cx="1534466" cy="274320"/>
          </a:xfrm>
          <a:prstGeom prst="homePlate">
            <a:avLst>
              <a:gd name="adj" fmla="val 31955"/>
            </a:avLst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Solution Finalization</a:t>
            </a:r>
          </a:p>
        </p:txBody>
      </p:sp>
      <p:sp>
        <p:nvSpPr>
          <p:cNvPr id="117" name="Pentagon 116"/>
          <p:cNvSpPr/>
          <p:nvPr/>
        </p:nvSpPr>
        <p:spPr bwMode="auto">
          <a:xfrm>
            <a:off x="3637040" y="2126292"/>
            <a:ext cx="5088304" cy="274320"/>
          </a:xfrm>
          <a:prstGeom prst="homePlate">
            <a:avLst>
              <a:gd name="adj" fmla="val 31955"/>
            </a:avLst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Taxonomy review and recognition</a:t>
            </a:r>
          </a:p>
        </p:txBody>
      </p:sp>
      <p:sp>
        <p:nvSpPr>
          <p:cNvPr id="118" name="Pentagon 117"/>
          <p:cNvSpPr/>
          <p:nvPr/>
        </p:nvSpPr>
        <p:spPr bwMode="auto">
          <a:xfrm>
            <a:off x="5675270" y="3575856"/>
            <a:ext cx="3159038" cy="274320"/>
          </a:xfrm>
          <a:prstGeom prst="homePlate">
            <a:avLst>
              <a:gd name="adj" fmla="val 31955"/>
            </a:avLst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Full solution requirements</a:t>
            </a:r>
          </a:p>
        </p:txBody>
      </p:sp>
      <p:sp>
        <p:nvSpPr>
          <p:cNvPr id="119" name="Pentagon 118"/>
          <p:cNvSpPr/>
          <p:nvPr/>
        </p:nvSpPr>
        <p:spPr bwMode="auto">
          <a:xfrm>
            <a:off x="1848072" y="4324902"/>
            <a:ext cx="8595360" cy="274320"/>
          </a:xfrm>
          <a:prstGeom prst="homePlate">
            <a:avLst>
              <a:gd name="adj" fmla="val 31955"/>
            </a:avLst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Project Management and Governance</a:t>
            </a:r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10509184" y="1237994"/>
            <a:ext cx="14293" cy="4792697"/>
          </a:xfrm>
          <a:prstGeom prst="line">
            <a:avLst/>
          </a:prstGeom>
          <a:solidFill>
            <a:srgbClr val="7F7E8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3910826" y="5549709"/>
            <a:ext cx="1234282" cy="274320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0091" tIns="40047" rIns="80091" bIns="40047" rtlCol="0" anchor="ctr">
            <a:spAutoFit/>
          </a:bodyPr>
          <a:lstStyle/>
          <a:p>
            <a:pPr algn="ctr" defTabSz="9138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latin typeface="+mj-lt"/>
                <a:cs typeface="Arial" panose="020B0604020202020204" pitchFamily="34" charset="0"/>
              </a:rPr>
              <a:t>Pilot XBRL taxonomy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445059" y="5549709"/>
            <a:ext cx="1234282" cy="274320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0091" tIns="40047" rIns="80091" bIns="40047" rtlCol="0" anchor="ctr">
            <a:spAutoFit/>
          </a:bodyPr>
          <a:lstStyle/>
          <a:p>
            <a:pPr algn="ctr" defTabSz="9138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>
                <a:latin typeface="+mj-lt"/>
                <a:cs typeface="Arial" panose="020B0604020202020204" pitchFamily="34" charset="0"/>
              </a:rPr>
              <a:t>Full XBRL solution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545206" y="5507932"/>
            <a:ext cx="1308344" cy="3578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0091" tIns="40047" rIns="80091" bIns="40047" rtlCol="0" anchor="ctr">
            <a:spAutoFit/>
          </a:bodyPr>
          <a:lstStyle>
            <a:defPPr>
              <a:defRPr lang="en-US"/>
            </a:defPPr>
            <a:lvl1pPr algn="ctr" defTabSz="913916" fontAlgn="base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</a:rPr>
              <a:t>Pilot XBRL implementation</a:t>
            </a:r>
          </a:p>
        </p:txBody>
      </p:sp>
      <p:sp>
        <p:nvSpPr>
          <p:cNvPr id="126" name="Isosceles Triangle 125"/>
          <p:cNvSpPr>
            <a:spLocks noChangeAspect="1"/>
          </p:cNvSpPr>
          <p:nvPr/>
        </p:nvSpPr>
        <p:spPr bwMode="auto">
          <a:xfrm>
            <a:off x="4421517" y="5267351"/>
            <a:ext cx="203635" cy="18288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7" name="Isosceles Triangle 126"/>
          <p:cNvSpPr>
            <a:spLocks noChangeAspect="1"/>
          </p:cNvSpPr>
          <p:nvPr/>
        </p:nvSpPr>
        <p:spPr bwMode="auto">
          <a:xfrm>
            <a:off x="9969691" y="5267351"/>
            <a:ext cx="203635" cy="18288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8" name="Isosceles Triangle 127"/>
          <p:cNvSpPr>
            <a:spLocks noChangeAspect="1"/>
          </p:cNvSpPr>
          <p:nvPr/>
        </p:nvSpPr>
        <p:spPr bwMode="auto">
          <a:xfrm>
            <a:off x="7093197" y="5267351"/>
            <a:ext cx="203635" cy="182880"/>
          </a:xfrm>
          <a:prstGeom prst="triangle">
            <a:avLst/>
          </a:prstGeom>
          <a:solidFill>
            <a:srgbClr val="C0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7297" tIns="47297" rIns="47297" bIns="47297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717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72933" y="5959478"/>
            <a:ext cx="1279681" cy="700505"/>
            <a:chOff x="9277613" y="5198417"/>
            <a:chExt cx="948033" cy="700505"/>
          </a:xfrm>
        </p:grpSpPr>
        <p:sp>
          <p:nvSpPr>
            <p:cNvPr id="132" name="TextBox 131"/>
            <p:cNvSpPr txBox="1"/>
            <p:nvPr/>
          </p:nvSpPr>
          <p:spPr>
            <a:xfrm>
              <a:off x="9559854" y="5445588"/>
              <a:ext cx="453265" cy="141577"/>
            </a:xfrm>
            <a:prstGeom prst="rect">
              <a:avLst/>
            </a:prstGeom>
            <a:noFill/>
          </p:spPr>
          <p:txBody>
            <a:bodyPr wrap="none" lIns="3600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rgbClr val="FFE600"/>
                </a:buClr>
                <a:buSzPct val="70000"/>
              </a:pPr>
              <a:r>
                <a:rPr lang="en-US" sz="800" i="1" dirty="0">
                  <a:solidFill>
                    <a:srgbClr val="808080"/>
                  </a:solidFill>
                  <a:latin typeface="+mj-lt"/>
                </a:rPr>
                <a:t>Stage Gates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559854" y="5676593"/>
              <a:ext cx="408138" cy="141577"/>
            </a:xfrm>
            <a:prstGeom prst="rect">
              <a:avLst/>
            </a:prstGeom>
            <a:noFill/>
          </p:spPr>
          <p:txBody>
            <a:bodyPr wrap="none" lIns="3600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rgbClr val="FFE600"/>
                </a:buClr>
                <a:buSzPct val="70000"/>
              </a:pPr>
              <a:r>
                <a:rPr lang="en-US" sz="800" i="1" dirty="0">
                  <a:solidFill>
                    <a:srgbClr val="808080"/>
                  </a:solidFill>
                  <a:latin typeface="+mj-lt"/>
                </a:rPr>
                <a:t>Workshops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9277613" y="5198417"/>
              <a:ext cx="948033" cy="700505"/>
            </a:xfrm>
            <a:prstGeom prst="roundRect">
              <a:avLst>
                <a:gd name="adj" fmla="val 9236"/>
              </a:avLst>
            </a:prstGeom>
            <a:noFill/>
            <a:ln w="9525">
              <a:solidFill>
                <a:schemeClr val="bg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+mj-lt"/>
                </a:rPr>
                <a:t>Legend</a:t>
              </a:r>
            </a:p>
          </p:txBody>
        </p:sp>
        <p:sp>
          <p:nvSpPr>
            <p:cNvPr id="135" name="Isosceles Triangle 134"/>
            <p:cNvSpPr>
              <a:spLocks noChangeAspect="1"/>
            </p:cNvSpPr>
            <p:nvPr/>
          </p:nvSpPr>
          <p:spPr bwMode="auto">
            <a:xfrm>
              <a:off x="9365761" y="5447796"/>
              <a:ext cx="113145" cy="137160"/>
            </a:xfrm>
            <a:prstGeom prst="triangle">
              <a:avLst/>
            </a:prstGeom>
            <a:solidFill>
              <a:schemeClr val="accent2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7297" tIns="47297" rIns="47297" bIns="47297" numCol="1" spcCol="0" rtlCol="0" anchor="ctr" anchorCtr="0" compatLnSpc="1">
              <a:prstTxWarp prst="textNoShape">
                <a:avLst/>
              </a:prstTxWarp>
            </a:bodyPr>
            <a:lstStyle/>
            <a:p>
              <a:pPr algn="ctr" defTabSz="8717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 flipH="1">
              <a:off x="9351163" y="5680374"/>
              <a:ext cx="137160" cy="18288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953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kern="0" dirty="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30" name="Rounded Rectangle 129"/>
          <p:cNvSpPr/>
          <p:nvPr/>
        </p:nvSpPr>
        <p:spPr>
          <a:xfrm>
            <a:off x="7725212" y="6035691"/>
            <a:ext cx="1005840" cy="353656"/>
          </a:xfrm>
          <a:prstGeom prst="roundRect">
            <a:avLst/>
          </a:prstGeom>
          <a:solidFill>
            <a:srgbClr val="2C973E"/>
          </a:solidFill>
          <a:ln w="25400" cap="flat" cmpd="sng" algn="ctr">
            <a:solidFill>
              <a:srgbClr val="2C973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1" b="1" kern="0" dirty="0">
                <a:solidFill>
                  <a:prstClr val="white"/>
                </a:solidFill>
                <a:latin typeface="+mj-lt"/>
              </a:rPr>
              <a:t>Today</a:t>
            </a:r>
            <a:endParaRPr lang="en-GB" sz="1051" b="1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9738846" y="6035691"/>
            <a:ext cx="1436453" cy="543540"/>
          </a:xfrm>
          <a:prstGeom prst="roundRect">
            <a:avLst/>
          </a:prstGeom>
          <a:solidFill>
            <a:srgbClr val="2C973E"/>
          </a:solidFill>
          <a:ln w="25400" cap="flat" cmpd="sng" algn="ctr">
            <a:solidFill>
              <a:srgbClr val="2C973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1" b="1" kern="0" dirty="0" smtClean="0">
                <a:solidFill>
                  <a:prstClr val="white"/>
                </a:solidFill>
                <a:latin typeface="+mj-lt"/>
              </a:rPr>
              <a:t>Commencement of Roll out plan  </a:t>
            </a:r>
            <a:endParaRPr lang="en-GB" sz="1051" b="1" kern="0" dirty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116" name="Straight Connector 115"/>
          <p:cNvCxnSpPr>
            <a:endCxn id="130" idx="0"/>
          </p:cNvCxnSpPr>
          <p:nvPr/>
        </p:nvCxnSpPr>
        <p:spPr bwMode="auto">
          <a:xfrm flipH="1">
            <a:off x="8228132" y="1251272"/>
            <a:ext cx="18916" cy="4784419"/>
          </a:xfrm>
          <a:prstGeom prst="line">
            <a:avLst/>
          </a:prstGeom>
          <a:solidFill>
            <a:srgbClr val="7F7E82"/>
          </a:solidFill>
          <a:ln w="2857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7204313" y="1237985"/>
            <a:ext cx="16025" cy="4053190"/>
          </a:xfrm>
          <a:prstGeom prst="line">
            <a:avLst/>
          </a:prstGeom>
          <a:solidFill>
            <a:srgbClr val="7F7E82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108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 smtClean="0"/>
              <a:t>Interaction with the Pilot Group</a:t>
            </a:r>
            <a:endParaRPr lang="en-GB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72933" y="1095643"/>
            <a:ext cx="11253010" cy="2529300"/>
            <a:chOff x="2013867" y="1095643"/>
            <a:chExt cx="8413145" cy="25293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122719" y="3243944"/>
              <a:ext cx="7971375" cy="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2013867" y="3396343"/>
              <a:ext cx="740229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May ‘16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22827" y="3396343"/>
              <a:ext cx="740229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Jun. ‘16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31787" y="3396343"/>
              <a:ext cx="740229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Jul. ‘16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40747" y="3396343"/>
              <a:ext cx="740229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Aug. ‘16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49707" y="3396343"/>
              <a:ext cx="740229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Sep. ‘16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58667" y="3396343"/>
              <a:ext cx="740229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Oct, ‘16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67627" y="3396343"/>
              <a:ext cx="740229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Nov. ‘16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76587" y="3396343"/>
              <a:ext cx="740229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Dec. ‘16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85544" y="3396343"/>
              <a:ext cx="740229" cy="2286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</a:rPr>
                <a:t>Jan. ‘17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383973" y="3243944"/>
              <a:ext cx="0" cy="18288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292933" y="3243944"/>
              <a:ext cx="0" cy="18288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89477" y="3243944"/>
              <a:ext cx="0" cy="18288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123269" y="3243944"/>
              <a:ext cx="0" cy="18288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32229" y="3243944"/>
              <a:ext cx="0" cy="18288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28773" y="3243944"/>
              <a:ext cx="0" cy="18288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815967" y="3243944"/>
              <a:ext cx="0" cy="18288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24927" y="3243944"/>
              <a:ext cx="0" cy="18288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621471" y="3243944"/>
              <a:ext cx="0" cy="18288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58143" y="1160959"/>
              <a:ext cx="0" cy="2093868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525496" y="1095643"/>
              <a:ext cx="2449283" cy="45427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GB" sz="1200" b="1" dirty="0">
                  <a:solidFill>
                    <a:srgbClr val="C00000"/>
                  </a:solidFill>
                </a:rPr>
                <a:t>First awareness raising session</a:t>
              </a:r>
            </a:p>
            <a:p>
              <a:r>
                <a:rPr lang="en-GB" sz="1100" i="1" dirty="0">
                  <a:solidFill>
                    <a:schemeClr val="tx1"/>
                  </a:solidFill>
                </a:rPr>
                <a:t>Introduction to CMA’s XBRL project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668499" y="1785262"/>
              <a:ext cx="0" cy="1473935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635852" y="1759375"/>
              <a:ext cx="2764969" cy="45427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GB" sz="1200" b="1" dirty="0">
                  <a:solidFill>
                    <a:srgbClr val="C00000"/>
                  </a:solidFill>
                </a:rPr>
                <a:t>Second awareness raising session</a:t>
              </a:r>
            </a:p>
            <a:p>
              <a:r>
                <a:rPr lang="en-GB" sz="1200" i="1" dirty="0">
                  <a:solidFill>
                    <a:schemeClr val="tx1"/>
                  </a:solidFill>
                </a:rPr>
                <a:t>Highlighted benefits to filers and shared taxonomy templates</a:t>
              </a:r>
              <a:endParaRPr lang="en-GB" sz="1100" i="1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9149463" y="2227777"/>
              <a:ext cx="0" cy="1012393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263206" y="2227162"/>
              <a:ext cx="2918157" cy="45427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en-GB" sz="1200" b="1" dirty="0">
                  <a:solidFill>
                    <a:srgbClr val="C00000"/>
                  </a:solidFill>
                </a:rPr>
                <a:t>Third awareness raising session</a:t>
              </a:r>
            </a:p>
            <a:p>
              <a:pPr algn="r"/>
              <a:r>
                <a:rPr lang="en-GB" sz="1100" i="1" dirty="0">
                  <a:solidFill>
                    <a:schemeClr val="tx1"/>
                  </a:solidFill>
                </a:rPr>
                <a:t>Hands on training, and training material provided to all filers</a:t>
              </a:r>
              <a:endParaRPr lang="en-GB" sz="1050" i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9737292" y="2602427"/>
              <a:ext cx="0" cy="638109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9700721" y="2531659"/>
              <a:ext cx="726291" cy="45427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GB" sz="1200" b="1" dirty="0">
                  <a:solidFill>
                    <a:srgbClr val="2C973E"/>
                  </a:solidFill>
                </a:rPr>
                <a:t>Pilot Go Live!</a:t>
              </a:r>
              <a:endParaRPr lang="en-GB" sz="1100" i="1" dirty="0">
                <a:solidFill>
                  <a:srgbClr val="2C973E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/>
          <a:stretch/>
        </p:blipFill>
        <p:spPr>
          <a:xfrm>
            <a:off x="6749143" y="3777341"/>
            <a:ext cx="4656834" cy="252548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8" name="Oval 37"/>
          <p:cNvSpPr/>
          <p:nvPr/>
        </p:nvSpPr>
        <p:spPr>
          <a:xfrm>
            <a:off x="572956" y="5144852"/>
            <a:ext cx="990600" cy="98305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67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2956" y="4043959"/>
            <a:ext cx="5642787" cy="898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 smtClean="0">
                <a:solidFill>
                  <a:schemeClr val="tx1"/>
                </a:solidFill>
              </a:rPr>
              <a:t>A representative group of investment </a:t>
            </a:r>
            <a:r>
              <a:rPr lang="en-US" sz="1400" b="1" i="1" dirty="0" smtClean="0">
                <a:solidFill>
                  <a:schemeClr val="tx1"/>
                </a:solidFill>
              </a:rPr>
              <a:t>firms, mutual funds, brokerages, and </a:t>
            </a:r>
            <a:r>
              <a:rPr lang="en-US" sz="1400" b="1" i="1" dirty="0" smtClean="0">
                <a:solidFill>
                  <a:schemeClr val="tx1"/>
                </a:solidFill>
              </a:rPr>
              <a:t>auditors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</a:rPr>
              <a:t>were selected.</a:t>
            </a:r>
            <a:endParaRPr lang="en-US" sz="1400" b="1" i="1" dirty="0" smtClean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63556" y="5186959"/>
            <a:ext cx="4194987" cy="898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 smtClean="0">
                <a:solidFill>
                  <a:schemeClr val="tx1"/>
                </a:solidFill>
              </a:rPr>
              <a:t>Participants attended</a:t>
            </a:r>
            <a:endParaRPr lang="en-US" sz="14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 smtClean="0"/>
              <a:t>Feedback from the Pilot Group</a:t>
            </a:r>
            <a:endParaRPr lang="en-GB" sz="2000" dirty="0"/>
          </a:p>
        </p:txBody>
      </p:sp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707142"/>
              </p:ext>
            </p:extLst>
          </p:nvPr>
        </p:nvGraphicFramePr>
        <p:xfrm>
          <a:off x="387853" y="1768752"/>
          <a:ext cx="5657486" cy="404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 Diagonal Corner Rectangle 11"/>
          <p:cNvSpPr/>
          <p:nvPr/>
        </p:nvSpPr>
        <p:spPr>
          <a:xfrm>
            <a:off x="372932" y="1104619"/>
            <a:ext cx="5657486" cy="573939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tx2"/>
                </a:solidFill>
              </a:rPr>
              <a:t>The </a:t>
            </a:r>
            <a:r>
              <a:rPr lang="en-US" sz="1400" b="1" dirty="0" smtClean="0">
                <a:solidFill>
                  <a:schemeClr val="tx2"/>
                </a:solidFill>
              </a:rPr>
              <a:t>general overall </a:t>
            </a:r>
            <a:r>
              <a:rPr lang="en-US" sz="1400" b="1" dirty="0">
                <a:solidFill>
                  <a:schemeClr val="tx2"/>
                </a:solidFill>
              </a:rPr>
              <a:t>satisfaction levels expressed by the users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6175495" y="1095657"/>
            <a:ext cx="5657486" cy="57393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tx1"/>
                </a:solidFill>
              </a:rPr>
              <a:t>The Users also </a:t>
            </a:r>
            <a:r>
              <a:rPr lang="en-US" sz="1400" b="1" dirty="0">
                <a:solidFill>
                  <a:schemeClr val="tx1"/>
                </a:solidFill>
              </a:rPr>
              <a:t>expressed their satisfaction with the following: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04671" y="1774586"/>
            <a:ext cx="5528310" cy="568375"/>
            <a:chOff x="6304671" y="1774586"/>
            <a:chExt cx="5528310" cy="568375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6929763" y="1774586"/>
              <a:ext cx="4903218" cy="568375"/>
            </a:xfrm>
            <a:prstGeom prst="rect">
              <a:avLst/>
            </a:prstGeom>
            <a:solidFill>
              <a:srgbClr val="FBFBF7"/>
            </a:solidFill>
            <a:ln>
              <a:solidFill>
                <a:srgbClr val="EEECE1">
                  <a:lumMod val="90000"/>
                </a:srgb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600"/>
                </a:spcBef>
                <a:buClr>
                  <a:srgbClr val="1F497D"/>
                </a:buClr>
                <a:buNone/>
              </a:pPr>
              <a:r>
                <a:rPr lang="en-US" sz="1100" b="1" dirty="0">
                  <a:solidFill>
                    <a:schemeClr val="accent1">
                      <a:lumMod val="50000"/>
                    </a:schemeClr>
                  </a:solidFill>
                  <a:cs typeface="Calibri" pitchFamily="34" charset="0"/>
                </a:rPr>
                <a:t>The experience of using the iFSAH portal. (https:\\ifsah.cma.gov.kw)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4671" y="1949539"/>
              <a:ext cx="365760" cy="309446"/>
            </a:xfrm>
            <a:prstGeom prst="ellipse">
              <a:avLst/>
            </a:prstGeom>
            <a:solidFill>
              <a:srgbClr val="EEECE1">
                <a:lumMod val="25000"/>
              </a:srgbClr>
            </a:solidFill>
          </p:spPr>
          <p:txBody>
            <a:bodyPr wrap="square" lIns="0" tIns="36576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</a:rPr>
                <a:t>1</a:t>
              </a:r>
              <a:endParaRPr kumimoji="0" lang="en-I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4671" y="2502464"/>
            <a:ext cx="5528310" cy="569014"/>
            <a:chOff x="6304671" y="2410697"/>
            <a:chExt cx="5528310" cy="569014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929763" y="2410697"/>
              <a:ext cx="4903218" cy="569014"/>
            </a:xfrm>
            <a:prstGeom prst="rect">
              <a:avLst/>
            </a:prstGeom>
            <a:solidFill>
              <a:srgbClr val="FBFBF7"/>
            </a:solidFill>
            <a:ln>
              <a:solidFill>
                <a:srgbClr val="EEECE1">
                  <a:lumMod val="90000"/>
                </a:srgb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600"/>
                </a:spcBef>
                <a:buClr>
                  <a:srgbClr val="1F497D"/>
                </a:buClr>
                <a:buNone/>
              </a:pPr>
              <a:r>
                <a:rPr lang="en-US" sz="11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The experience of using the iFile tool.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4671" y="2585969"/>
              <a:ext cx="365760" cy="309446"/>
            </a:xfrm>
            <a:prstGeom prst="ellipse">
              <a:avLst/>
            </a:prstGeom>
            <a:solidFill>
              <a:srgbClr val="EEECE1">
                <a:lumMod val="25000"/>
              </a:srgbClr>
            </a:solidFill>
          </p:spPr>
          <p:txBody>
            <a:bodyPr wrap="square" lIns="0" tIns="36576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</a:rPr>
                <a:t>2</a:t>
              </a:r>
              <a:endParaRPr kumimoji="0" lang="en-I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4671" y="3230981"/>
            <a:ext cx="5528310" cy="569014"/>
            <a:chOff x="6304671" y="3298634"/>
            <a:chExt cx="5528310" cy="569014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929763" y="3298634"/>
              <a:ext cx="4903218" cy="569014"/>
            </a:xfrm>
            <a:prstGeom prst="rect">
              <a:avLst/>
            </a:prstGeom>
            <a:solidFill>
              <a:srgbClr val="FBFBF7"/>
            </a:solidFill>
            <a:ln>
              <a:solidFill>
                <a:srgbClr val="EEECE1">
                  <a:lumMod val="90000"/>
                </a:srgb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600"/>
                </a:spcBef>
                <a:buClr>
                  <a:srgbClr val="1F497D"/>
                </a:buClr>
                <a:buNone/>
              </a:pPr>
              <a:r>
                <a:rPr lang="en-US" sz="11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The comprehensiveness of the IFRS Taxonomy developed for the pilot implementation.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04671" y="3473906"/>
              <a:ext cx="365760" cy="309446"/>
            </a:xfrm>
            <a:prstGeom prst="ellipse">
              <a:avLst/>
            </a:prstGeom>
            <a:solidFill>
              <a:srgbClr val="EEECE1">
                <a:lumMod val="25000"/>
              </a:srgbClr>
            </a:solidFill>
          </p:spPr>
          <p:txBody>
            <a:bodyPr wrap="square" lIns="0" tIns="36576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</a:rPr>
                <a:t>3</a:t>
              </a:r>
              <a:endParaRPr kumimoji="0" lang="en-I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04671" y="3959498"/>
            <a:ext cx="5528310" cy="569014"/>
            <a:chOff x="6304671" y="4186053"/>
            <a:chExt cx="5528310" cy="569014"/>
          </a:xfrm>
        </p:grpSpPr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6929763" y="4186053"/>
              <a:ext cx="4903218" cy="569014"/>
            </a:xfrm>
            <a:prstGeom prst="rect">
              <a:avLst/>
            </a:prstGeom>
            <a:solidFill>
              <a:srgbClr val="FBFBF7"/>
            </a:solidFill>
            <a:ln>
              <a:solidFill>
                <a:srgbClr val="EEECE1">
                  <a:lumMod val="90000"/>
                </a:srgb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600"/>
                </a:spcBef>
                <a:buClr>
                  <a:srgbClr val="1F497D"/>
                </a:buClr>
                <a:buNone/>
              </a:pPr>
              <a:r>
                <a:rPr lang="en-US" sz="11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The Process of generating uploading and tracking an instance document</a:t>
              </a:r>
              <a:endParaRPr lang="en-US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04671" y="4361326"/>
              <a:ext cx="365760" cy="309446"/>
            </a:xfrm>
            <a:prstGeom prst="ellipse">
              <a:avLst/>
            </a:prstGeom>
            <a:solidFill>
              <a:srgbClr val="EEECE1">
                <a:lumMod val="25000"/>
              </a:srgbClr>
            </a:solidFill>
          </p:spPr>
          <p:txBody>
            <a:bodyPr wrap="square" lIns="0" tIns="36576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04671" y="4688015"/>
            <a:ext cx="5528310" cy="569014"/>
            <a:chOff x="6304671" y="5072722"/>
            <a:chExt cx="5528310" cy="569014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6929763" y="5072722"/>
              <a:ext cx="4903218" cy="569014"/>
            </a:xfrm>
            <a:prstGeom prst="rect">
              <a:avLst/>
            </a:prstGeom>
            <a:solidFill>
              <a:srgbClr val="FBFBF7"/>
            </a:solidFill>
            <a:ln>
              <a:solidFill>
                <a:srgbClr val="EEECE1">
                  <a:lumMod val="90000"/>
                </a:srgb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600"/>
                </a:spcBef>
                <a:buClr>
                  <a:srgbClr val="1F497D"/>
                </a:buClr>
                <a:buNone/>
              </a:pPr>
              <a:r>
                <a:rPr lang="en-US" sz="11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The helpfulness of the three awareness raising sessions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4671" y="5247994"/>
              <a:ext cx="365760" cy="309446"/>
            </a:xfrm>
            <a:prstGeom prst="ellipse">
              <a:avLst/>
            </a:prstGeom>
            <a:solidFill>
              <a:srgbClr val="EEECE1">
                <a:lumMod val="25000"/>
              </a:srgbClr>
            </a:solidFill>
          </p:spPr>
          <p:txBody>
            <a:bodyPr wrap="square" lIns="0" tIns="36576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</a:rPr>
                <a:t>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04671" y="5416533"/>
            <a:ext cx="5528310" cy="569014"/>
            <a:chOff x="6304671" y="5786648"/>
            <a:chExt cx="5528310" cy="569014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929763" y="5786648"/>
              <a:ext cx="4903218" cy="569014"/>
            </a:xfrm>
            <a:prstGeom prst="rect">
              <a:avLst/>
            </a:prstGeom>
            <a:solidFill>
              <a:srgbClr val="FBFBF7"/>
            </a:solidFill>
            <a:ln>
              <a:solidFill>
                <a:srgbClr val="EEECE1">
                  <a:lumMod val="90000"/>
                </a:srgb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600"/>
                </a:spcBef>
                <a:buClr>
                  <a:srgbClr val="1F497D"/>
                </a:buClr>
                <a:buNone/>
              </a:pPr>
              <a:r>
                <a:rPr lang="en-US" sz="11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The effectiveness of the iFSAH Hotline and the iFSAH email help desk.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04671" y="5946533"/>
              <a:ext cx="365760" cy="309446"/>
            </a:xfrm>
            <a:prstGeom prst="ellipse">
              <a:avLst/>
            </a:prstGeom>
            <a:solidFill>
              <a:srgbClr val="EEECE1">
                <a:lumMod val="25000"/>
              </a:srgbClr>
            </a:solidFill>
          </p:spPr>
          <p:txBody>
            <a:bodyPr wrap="square" lIns="0" tIns="36576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6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 smtClean="0"/>
              <a:t>Engagement with Stakeholders</a:t>
            </a:r>
            <a:endParaRPr lang="en-GB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947057" y="1149070"/>
            <a:ext cx="4023360" cy="5303520"/>
            <a:chOff x="947057" y="1149070"/>
            <a:chExt cx="4023360" cy="5303520"/>
          </a:xfrm>
        </p:grpSpPr>
        <p:sp>
          <p:nvSpPr>
            <p:cNvPr id="43" name="Round Same Side Corner Rectangle 42"/>
            <p:cNvSpPr/>
            <p:nvPr/>
          </p:nvSpPr>
          <p:spPr>
            <a:xfrm>
              <a:off x="947057" y="1149070"/>
              <a:ext cx="4023360" cy="5303520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algn="ctr">
                <a:defRPr/>
              </a:pPr>
              <a:r>
                <a:rPr lang="en-US" sz="1600" b="1" kern="0" dirty="0">
                  <a:latin typeface="+mj-lt"/>
                </a:rPr>
                <a:t>FILERS’ Concerns</a:t>
              </a:r>
              <a:endParaRPr lang="ar-KW" sz="1600" b="1" kern="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14697" y="1924055"/>
              <a:ext cx="3688080" cy="1005840"/>
            </a:xfrm>
            <a:prstGeom prst="rect">
              <a:avLst/>
            </a:prstGeom>
            <a:solidFill>
              <a:srgbClr val="F0E3C6"/>
            </a:solidFill>
            <a:ln w="9525">
              <a:solidFill>
                <a:srgbClr val="AE852D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1200" b="1" kern="0" dirty="0">
                  <a:solidFill>
                    <a:schemeClr val="tx1"/>
                  </a:solidFill>
                  <a:latin typeface="+mj-lt"/>
                </a:rPr>
                <a:t>What is XBRL?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114697" y="3040472"/>
              <a:ext cx="3688080" cy="1005840"/>
            </a:xfrm>
            <a:prstGeom prst="rect">
              <a:avLst/>
            </a:prstGeom>
            <a:solidFill>
              <a:srgbClr val="F0E3C6"/>
            </a:solidFill>
            <a:ln w="9525">
              <a:solidFill>
                <a:srgbClr val="AE852D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en-US" sz="1200" b="1" kern="0" dirty="0">
                  <a:solidFill>
                    <a:schemeClr val="tx1"/>
                  </a:solidFill>
                  <a:latin typeface="+mj-lt"/>
                </a:rPr>
                <a:t>What does this project represent to the filers in terms of: 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en-US" sz="1200" b="1" kern="0" dirty="0">
                  <a:solidFill>
                    <a:schemeClr val="tx1"/>
                  </a:solidFill>
                  <a:latin typeface="+mj-lt"/>
                </a:rPr>
                <a:t>- Additional burden (cost and effort)?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en-US" sz="1200" b="1" kern="0" dirty="0">
                  <a:solidFill>
                    <a:schemeClr val="tx1"/>
                  </a:solidFill>
                  <a:latin typeface="+mj-lt"/>
                </a:rPr>
                <a:t>- Additional compliance obligation?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14697" y="4156889"/>
              <a:ext cx="3688080" cy="1005840"/>
            </a:xfrm>
            <a:prstGeom prst="rect">
              <a:avLst/>
            </a:prstGeom>
            <a:solidFill>
              <a:srgbClr val="F0E3C6"/>
            </a:solidFill>
            <a:ln w="9525">
              <a:solidFill>
                <a:srgbClr val="AE852D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en-US" sz="1200" b="1" kern="0" dirty="0">
                  <a:solidFill>
                    <a:schemeClr val="tx1"/>
                  </a:solidFill>
                  <a:latin typeface="+mj-lt"/>
                </a:rPr>
                <a:t>What is the role of filers in this project? And how do they interact with the other stakeholders in the marker (CBK, MOCI)?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14697" y="5273305"/>
              <a:ext cx="3688080" cy="1005840"/>
            </a:xfrm>
            <a:prstGeom prst="rect">
              <a:avLst/>
            </a:prstGeom>
            <a:solidFill>
              <a:srgbClr val="F0E3C6"/>
            </a:solidFill>
            <a:ln w="9525">
              <a:solidFill>
                <a:srgbClr val="AE852D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en-US" sz="1200" b="1" kern="0" dirty="0">
                  <a:solidFill>
                    <a:schemeClr val="tx1"/>
                  </a:solidFill>
                  <a:latin typeface="+mj-lt"/>
                </a:rPr>
                <a:t>What filings will be covered in the platform?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94363" y="1149070"/>
            <a:ext cx="4023360" cy="5303520"/>
            <a:chOff x="6594363" y="1149070"/>
            <a:chExt cx="4023360" cy="5303520"/>
          </a:xfrm>
        </p:grpSpPr>
        <p:sp>
          <p:nvSpPr>
            <p:cNvPr id="46" name="Round Same Side Corner Rectangle 45"/>
            <p:cNvSpPr/>
            <p:nvPr/>
          </p:nvSpPr>
          <p:spPr>
            <a:xfrm>
              <a:off x="6594363" y="1149070"/>
              <a:ext cx="4023360" cy="5303520"/>
            </a:xfrm>
            <a:prstGeom prst="round2SameRect">
              <a:avLst/>
            </a:prstGeom>
            <a:solidFill>
              <a:srgbClr val="DCE6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algn="ctr"/>
              <a:r>
                <a:rPr lang="en-US" sz="1600" b="1" kern="0" dirty="0">
                  <a:latin typeface="+mj-lt"/>
                </a:rPr>
                <a:t>CMA’s Responses</a:t>
              </a:r>
              <a:endParaRPr lang="ar-KW" sz="1600" b="1" kern="0" dirty="0">
                <a:latin typeface="+mj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14403" y="1926123"/>
              <a:ext cx="3383280" cy="731520"/>
            </a:xfrm>
            <a:prstGeom prst="rect">
              <a:avLst/>
            </a:prstGeom>
            <a:solidFill>
              <a:srgbClr val="F0F5FA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r>
                <a:rPr lang="en-US" sz="1200" b="1" kern="0" dirty="0">
                  <a:solidFill>
                    <a:srgbClr val="002060"/>
                  </a:solidFill>
                  <a:latin typeface="+mj-lt"/>
                </a:rPr>
                <a:t>CMA will provide all the necessary tools and solutions to the filers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14403" y="2831499"/>
              <a:ext cx="3383280" cy="731520"/>
            </a:xfrm>
            <a:prstGeom prst="rect">
              <a:avLst/>
            </a:prstGeom>
            <a:solidFill>
              <a:srgbClr val="F0F5FA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r>
                <a:rPr lang="en-US" sz="1200" b="1" kern="0" dirty="0">
                  <a:solidFill>
                    <a:srgbClr val="002060"/>
                  </a:solidFill>
                  <a:latin typeface="+mj-lt"/>
                </a:rPr>
                <a:t>The tools, solutions and platform will be user friendly 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914403" y="3736875"/>
              <a:ext cx="3383280" cy="731520"/>
            </a:xfrm>
            <a:prstGeom prst="rect">
              <a:avLst/>
            </a:prstGeom>
            <a:solidFill>
              <a:srgbClr val="F0F5FA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r>
                <a:rPr lang="en-US" sz="1200" b="1" kern="0" dirty="0">
                  <a:solidFill>
                    <a:srgbClr val="002060"/>
                  </a:solidFill>
                  <a:latin typeface="+mj-lt"/>
                </a:rPr>
                <a:t>CMA will provide the stakeholder (mainly filers) with training and awareness workshops and sessions 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914403" y="5547625"/>
              <a:ext cx="3383280" cy="731520"/>
            </a:xfrm>
            <a:prstGeom prst="rect">
              <a:avLst/>
            </a:prstGeom>
            <a:solidFill>
              <a:srgbClr val="F0F5FA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r>
                <a:rPr lang="en-US" sz="1200" b="1" kern="0" dirty="0">
                  <a:solidFill>
                    <a:srgbClr val="002060"/>
                  </a:solidFill>
                  <a:latin typeface="+mj-lt"/>
                </a:rPr>
                <a:t>The platform will cover financial and non-financial filings 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914403" y="4642251"/>
              <a:ext cx="3383280" cy="731520"/>
            </a:xfrm>
            <a:prstGeom prst="rect">
              <a:avLst/>
            </a:prstGeom>
            <a:solidFill>
              <a:srgbClr val="F0F5FA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r>
                <a:rPr lang="en-US" sz="1200" b="1" kern="0" dirty="0">
                  <a:solidFill>
                    <a:srgbClr val="002060"/>
                  </a:solidFill>
                  <a:latin typeface="+mj-lt"/>
                </a:rPr>
                <a:t>Creating a website dedicated for XBRL in Kuwait</a:t>
              </a:r>
            </a:p>
          </p:txBody>
        </p:sp>
      </p:grpSp>
      <p:sp>
        <p:nvSpPr>
          <p:cNvPr id="74" name="Isosceles Triangle 73"/>
          <p:cNvSpPr/>
          <p:nvPr/>
        </p:nvSpPr>
        <p:spPr>
          <a:xfrm rot="5400000">
            <a:off x="4659939" y="3472398"/>
            <a:ext cx="2244903" cy="537209"/>
          </a:xfrm>
          <a:prstGeom prst="triangle">
            <a:avLst/>
          </a:prstGeom>
          <a:solidFill>
            <a:srgbClr val="002060"/>
          </a:solidFill>
          <a:ln w="952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99175"/>
            <a:ext cx="9072282" cy="804672"/>
          </a:xfrm>
          <a:noFill/>
        </p:spPr>
        <p:txBody>
          <a:bodyPr/>
          <a:lstStyle/>
          <a:p>
            <a:r>
              <a:rPr lang="en-US" sz="2000" dirty="0" smtClean="0"/>
              <a:t>Way Forward</a:t>
            </a:r>
            <a:endParaRPr lang="en-GB" sz="20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425520" y="1128628"/>
            <a:ext cx="6804774" cy="1107535"/>
            <a:chOff x="460890" y="1071474"/>
            <a:chExt cx="6804774" cy="1107534"/>
          </a:xfrm>
        </p:grpSpPr>
        <p:sp>
          <p:nvSpPr>
            <p:cNvPr id="64" name="Rechteck 15"/>
            <p:cNvSpPr/>
            <p:nvPr/>
          </p:nvSpPr>
          <p:spPr bwMode="gray">
            <a:xfrm rot="5400000">
              <a:off x="3601009" y="-1674141"/>
              <a:ext cx="919039" cy="6410270"/>
            </a:xfrm>
            <a:prstGeom prst="rect">
              <a:avLst/>
            </a:prstGeom>
            <a:solidFill>
              <a:srgbClr val="F3F2E9"/>
            </a:solidFill>
            <a:ln w="6350" cap="flat" cmpd="sng" algn="ctr">
              <a:solidFill>
                <a:srgbClr val="002060"/>
              </a:solidFill>
              <a:prstDash val="solid"/>
              <a:headEnd/>
              <a:tailEnd/>
            </a:ln>
            <a:effectLst/>
          </p:spPr>
          <p:txBody>
            <a:bodyPr vert="vert270" lIns="72000" tIns="72000" bIns="1080000" rtlCol="0" anchor="ctr" anchorCtr="0"/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Gradual release of the reporting </a:t>
              </a:r>
              <a:r>
                <a:rPr lang="en-US" sz="1600" b="1" kern="0" dirty="0" smtClean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domains</a:t>
              </a:r>
              <a:endParaRPr lang="en-US" sz="1600" kern="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00" name="Parallelogramm 16"/>
            <p:cNvSpPr/>
            <p:nvPr/>
          </p:nvSpPr>
          <p:spPr bwMode="gray">
            <a:xfrm rot="5400000" flipV="1">
              <a:off x="188989" y="1449232"/>
              <a:ext cx="1044163" cy="288647"/>
            </a:xfrm>
            <a:prstGeom prst="parallelogram">
              <a:avLst>
                <a:gd name="adj" fmla="val 85613"/>
              </a:avLst>
            </a:prstGeom>
            <a:solidFill>
              <a:srgbClr val="4F81BD">
                <a:lumMod val="60000"/>
                <a:lumOff val="40000"/>
              </a:srgbClr>
            </a:solidFill>
            <a:ln w="6350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01" name="Trapezoid 100"/>
            <p:cNvSpPr/>
            <p:nvPr/>
          </p:nvSpPr>
          <p:spPr bwMode="gray">
            <a:xfrm rot="11640000">
              <a:off x="460890" y="1394241"/>
              <a:ext cx="833155" cy="784767"/>
            </a:xfrm>
            <a:prstGeom prst="trapezoid">
              <a:avLst/>
            </a:prstGeom>
            <a:solidFill>
              <a:srgbClr val="1F497D"/>
            </a:solidFill>
            <a:ln w="6350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02" name="Textfeld 18"/>
            <p:cNvSpPr txBox="1"/>
            <p:nvPr/>
          </p:nvSpPr>
          <p:spPr bwMode="gray">
            <a:xfrm rot="867718">
              <a:off x="701444" y="1580977"/>
              <a:ext cx="327334" cy="40011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792391" y="4710478"/>
            <a:ext cx="6800354" cy="1107535"/>
            <a:chOff x="460890" y="1071474"/>
            <a:chExt cx="6800354" cy="1107534"/>
          </a:xfrm>
        </p:grpSpPr>
        <p:sp>
          <p:nvSpPr>
            <p:cNvPr id="104" name="Rechteck 15"/>
            <p:cNvSpPr/>
            <p:nvPr/>
          </p:nvSpPr>
          <p:spPr bwMode="gray">
            <a:xfrm rot="5400000">
              <a:off x="3596752" y="-1673978"/>
              <a:ext cx="919039" cy="6409944"/>
            </a:xfrm>
            <a:prstGeom prst="rect">
              <a:avLst/>
            </a:prstGeom>
            <a:solidFill>
              <a:srgbClr val="F3F2E9"/>
            </a:solidFill>
            <a:ln w="6350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vert="vert270" lIns="72000" tIns="72000" bIns="1080000" rtlCol="0" anchor="ctr" anchorCtr="0"/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Dedicated Support Team (helpdesk and Hotline)</a:t>
              </a:r>
              <a:endParaRPr lang="en-US" sz="1600" kern="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05" name="Parallelogramm 16"/>
            <p:cNvSpPr/>
            <p:nvPr/>
          </p:nvSpPr>
          <p:spPr bwMode="gray">
            <a:xfrm rot="5400000" flipV="1">
              <a:off x="188989" y="1449232"/>
              <a:ext cx="1044163" cy="288647"/>
            </a:xfrm>
            <a:prstGeom prst="parallelogram">
              <a:avLst>
                <a:gd name="adj" fmla="val 85613"/>
              </a:avLst>
            </a:prstGeom>
            <a:solidFill>
              <a:srgbClr val="4F81BD">
                <a:lumMod val="60000"/>
                <a:lumOff val="40000"/>
              </a:srgbClr>
            </a:solidFill>
            <a:ln w="3175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06" name="Trapezoid 105"/>
            <p:cNvSpPr/>
            <p:nvPr/>
          </p:nvSpPr>
          <p:spPr bwMode="gray">
            <a:xfrm rot="11640000">
              <a:off x="460890" y="1394241"/>
              <a:ext cx="833155" cy="784767"/>
            </a:xfrm>
            <a:prstGeom prst="trapezoid">
              <a:avLst/>
            </a:prstGeom>
            <a:solidFill>
              <a:srgbClr val="1F497D"/>
            </a:solidFill>
            <a:ln w="3175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07" name="Textfeld 18"/>
            <p:cNvSpPr txBox="1"/>
            <p:nvPr/>
          </p:nvSpPr>
          <p:spPr bwMode="gray">
            <a:xfrm rot="867718">
              <a:off x="701444" y="1580976"/>
              <a:ext cx="327334" cy="4001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546622" y="2317967"/>
            <a:ext cx="6795924" cy="1107535"/>
            <a:chOff x="460890" y="1071474"/>
            <a:chExt cx="6795924" cy="1107534"/>
          </a:xfrm>
        </p:grpSpPr>
        <p:sp>
          <p:nvSpPr>
            <p:cNvPr id="116" name="Rechteck 15"/>
            <p:cNvSpPr/>
            <p:nvPr/>
          </p:nvSpPr>
          <p:spPr bwMode="gray">
            <a:xfrm rot="5400000">
              <a:off x="3592322" y="-1673978"/>
              <a:ext cx="919039" cy="6409944"/>
            </a:xfrm>
            <a:prstGeom prst="rect">
              <a:avLst/>
            </a:prstGeom>
            <a:solidFill>
              <a:srgbClr val="F3F2E9"/>
            </a:solidFill>
            <a:ln w="6350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vert="vert270" lIns="72000" tIns="72000" bIns="1080000" rtlCol="0" anchor="ctr" anchorCtr="0"/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A grace period will be associated with each </a:t>
              </a:r>
              <a:r>
                <a:rPr lang="en-US" sz="1600" b="1" kern="0" dirty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R</a:t>
              </a:r>
              <a:r>
                <a:rPr lang="en-US" sz="1600" b="1" kern="0" dirty="0" smtClean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eporting Domain</a:t>
              </a:r>
              <a:endParaRPr lang="en-US" sz="1600" kern="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17" name="Parallelogramm 16"/>
            <p:cNvSpPr/>
            <p:nvPr/>
          </p:nvSpPr>
          <p:spPr bwMode="gray">
            <a:xfrm rot="5400000" flipV="1">
              <a:off x="188989" y="1449232"/>
              <a:ext cx="1044163" cy="288647"/>
            </a:xfrm>
            <a:prstGeom prst="parallelogram">
              <a:avLst>
                <a:gd name="adj" fmla="val 85613"/>
              </a:avLst>
            </a:prstGeom>
            <a:solidFill>
              <a:srgbClr val="4F81BD">
                <a:lumMod val="60000"/>
                <a:lumOff val="40000"/>
              </a:srgbClr>
            </a:solidFill>
            <a:ln w="6350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18" name="Trapezoid 117"/>
            <p:cNvSpPr/>
            <p:nvPr/>
          </p:nvSpPr>
          <p:spPr bwMode="gray">
            <a:xfrm rot="11640000">
              <a:off x="460890" y="1394241"/>
              <a:ext cx="833155" cy="784767"/>
            </a:xfrm>
            <a:prstGeom prst="trapezoid">
              <a:avLst/>
            </a:prstGeom>
            <a:solidFill>
              <a:srgbClr val="1F497D"/>
            </a:solidFill>
            <a:ln w="6350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19" name="Textfeld 18"/>
            <p:cNvSpPr txBox="1"/>
            <p:nvPr/>
          </p:nvSpPr>
          <p:spPr bwMode="gray">
            <a:xfrm rot="867718">
              <a:off x="701444" y="1580976"/>
              <a:ext cx="327334" cy="40011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658874" y="3502933"/>
            <a:ext cx="6817189" cy="1118421"/>
            <a:chOff x="460890" y="1060588"/>
            <a:chExt cx="6817189" cy="1118420"/>
          </a:xfrm>
        </p:grpSpPr>
        <p:sp>
          <p:nvSpPr>
            <p:cNvPr id="121" name="Rechteck 15"/>
            <p:cNvSpPr/>
            <p:nvPr/>
          </p:nvSpPr>
          <p:spPr bwMode="gray">
            <a:xfrm rot="5400000">
              <a:off x="3613587" y="-1673979"/>
              <a:ext cx="919039" cy="6409944"/>
            </a:xfrm>
            <a:prstGeom prst="rect">
              <a:avLst/>
            </a:prstGeom>
            <a:solidFill>
              <a:srgbClr val="F3F2E9"/>
            </a:solidFill>
            <a:ln w="6350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vert="vert270" lIns="72000" tIns="72000" bIns="1080000" rtlCol="0" anchor="ctr" anchorCtr="0"/>
            <a:lstStyle/>
            <a:p>
              <a:pPr>
                <a:lnSpc>
                  <a:spcPct val="95000"/>
                </a:lnSpc>
                <a:spcAft>
                  <a:spcPts val="800"/>
                </a:spcAft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Wide market level awareness and training </a:t>
              </a:r>
              <a:r>
                <a:rPr lang="en-US" sz="1600" b="1" kern="0" dirty="0" smtClean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sessions </a:t>
              </a:r>
              <a:r>
                <a:rPr lang="en-US" sz="1600" b="1" kern="0" dirty="0" smtClean="0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</a:rPr>
                <a:t>will be provided to the different stakeholders</a:t>
              </a:r>
              <a:endParaRPr lang="en-US" sz="1600" kern="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2" name="Parallelogramm 16"/>
            <p:cNvSpPr/>
            <p:nvPr/>
          </p:nvSpPr>
          <p:spPr bwMode="gray">
            <a:xfrm rot="5400000" flipV="1">
              <a:off x="199875" y="1438346"/>
              <a:ext cx="1044163" cy="288647"/>
            </a:xfrm>
            <a:prstGeom prst="parallelogram">
              <a:avLst>
                <a:gd name="adj" fmla="val 85613"/>
              </a:avLst>
            </a:prstGeom>
            <a:solidFill>
              <a:srgbClr val="4F81BD">
                <a:lumMod val="60000"/>
                <a:lumOff val="40000"/>
              </a:srgbClr>
            </a:solidFill>
            <a:ln w="6350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23" name="Trapezoid 122"/>
            <p:cNvSpPr/>
            <p:nvPr/>
          </p:nvSpPr>
          <p:spPr bwMode="gray">
            <a:xfrm rot="11640000">
              <a:off x="460890" y="1394241"/>
              <a:ext cx="833155" cy="784767"/>
            </a:xfrm>
            <a:prstGeom prst="trapezoid">
              <a:avLst/>
            </a:prstGeom>
            <a:solidFill>
              <a:srgbClr val="1F497D"/>
            </a:solidFill>
            <a:ln w="6350" cap="flat" cmpd="sng" algn="ctr">
              <a:solidFill>
                <a:schemeClr val="tx1"/>
              </a:solidFill>
              <a:prstDash val="solid"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24" name="Textfeld 18"/>
            <p:cNvSpPr txBox="1"/>
            <p:nvPr/>
          </p:nvSpPr>
          <p:spPr bwMode="gray">
            <a:xfrm rot="867718">
              <a:off x="701444" y="1580976"/>
              <a:ext cx="327334" cy="40011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6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.png"/>
          <p:cNvPicPr>
            <a:picLocks noChangeAspect="1"/>
          </p:cNvPicPr>
          <p:nvPr/>
        </p:nvPicPr>
        <p:blipFill rotWithShape="1">
          <a:blip r:embed="rId2" cstate="print"/>
          <a:srcRect r="82065" b="12222"/>
          <a:stretch/>
        </p:blipFill>
        <p:spPr>
          <a:xfrm>
            <a:off x="5926" y="0"/>
            <a:ext cx="1639996" cy="6858000"/>
          </a:xfrm>
          <a:prstGeom prst="rect">
            <a:avLst/>
          </a:prstGeom>
          <a:ln w="28575"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78664" y="2206939"/>
            <a:ext cx="6519193" cy="14708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cs typeface="mohammad bold art 1" pitchFamily="2" charset="-78"/>
              </a:rPr>
              <a:t>Thank You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24" y="5067619"/>
            <a:ext cx="400787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/>
              <a:t>Customized Entry Points</a:t>
            </a:r>
            <a:endParaRPr lang="en-GB" sz="2000" dirty="0"/>
          </a:p>
        </p:txBody>
      </p:sp>
      <p:sp>
        <p:nvSpPr>
          <p:cNvPr id="40" name="Rectangle 39"/>
          <p:cNvSpPr/>
          <p:nvPr/>
        </p:nvSpPr>
        <p:spPr>
          <a:xfrm>
            <a:off x="523550" y="3769550"/>
            <a:ext cx="1910229" cy="17873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5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62121" y="1142428"/>
            <a:ext cx="4610100" cy="664601"/>
          </a:xfrm>
          <a:prstGeom prst="rect">
            <a:avLst/>
          </a:prstGeom>
          <a:solidFill>
            <a:srgbClr val="1F497D">
              <a:lumMod val="50000"/>
            </a:srgbClr>
          </a:solidFill>
          <a:ln w="25400" cap="flat" cmpd="sng" algn="ctr">
            <a:solidFill>
              <a:srgbClr val="EEECE1">
                <a:lumMod val="25000"/>
              </a:srgbClr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Pilot XBRL Taxonomy based on IFRS standards</a:t>
            </a:r>
          </a:p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(XXXX concepts)</a:t>
            </a:r>
          </a:p>
        </p:txBody>
      </p:sp>
      <p:sp>
        <p:nvSpPr>
          <p:cNvPr id="46" name="Round Same Side Corner Rectangle 45"/>
          <p:cNvSpPr/>
          <p:nvPr/>
        </p:nvSpPr>
        <p:spPr>
          <a:xfrm>
            <a:off x="572266" y="2666287"/>
            <a:ext cx="1907232" cy="914400"/>
          </a:xfrm>
          <a:prstGeom prst="round2SameRect">
            <a:avLst/>
          </a:prstGeom>
          <a:solidFill>
            <a:srgbClr val="EEECE1">
              <a:lumMod val="75000"/>
            </a:srgbClr>
          </a:solidFill>
          <a:ln w="25400" cap="flat" cmpd="sng" algn="ctr">
            <a:solidFill>
              <a:srgbClr val="EEECE1">
                <a:lumMod val="7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+mj-lt"/>
              </a:rPr>
              <a:t>Securities Activities Including Brokerage</a:t>
            </a:r>
          </a:p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47" name="Round Same Side Corner Rectangle 46"/>
          <p:cNvSpPr/>
          <p:nvPr/>
        </p:nvSpPr>
        <p:spPr>
          <a:xfrm>
            <a:off x="7534198" y="2660709"/>
            <a:ext cx="1907232" cy="914400"/>
          </a:xfrm>
          <a:prstGeom prst="round2SameRect">
            <a:avLst/>
          </a:prstGeom>
          <a:solidFill>
            <a:srgbClr val="EEECE1">
              <a:lumMod val="75000"/>
            </a:srgbClr>
          </a:solidFill>
          <a:ln w="25400" cap="flat" cmpd="sng" algn="ctr">
            <a:solidFill>
              <a:srgbClr val="EEECE1">
                <a:lumMod val="7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+mj-lt"/>
              </a:rPr>
              <a:t>Mutual Funds</a:t>
            </a:r>
          </a:p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48" name="Round Same Side Corner Rectangle 47"/>
          <p:cNvSpPr/>
          <p:nvPr/>
        </p:nvSpPr>
        <p:spPr>
          <a:xfrm>
            <a:off x="5213554" y="2666287"/>
            <a:ext cx="1907232" cy="914400"/>
          </a:xfrm>
          <a:prstGeom prst="round2SameRect">
            <a:avLst/>
          </a:prstGeom>
          <a:solidFill>
            <a:srgbClr val="EEECE1">
              <a:lumMod val="75000"/>
            </a:srgbClr>
          </a:solidFill>
          <a:ln w="25400" cap="flat" cmpd="sng" algn="ctr">
            <a:solidFill>
              <a:srgbClr val="EEECE1">
                <a:lumMod val="7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+mj-lt"/>
              </a:rPr>
              <a:t>Brokerage Firms</a:t>
            </a:r>
          </a:p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cxnSp>
        <p:nvCxnSpPr>
          <p:cNvPr id="49" name="Elbow Connector 48"/>
          <p:cNvCxnSpPr>
            <a:stCxn id="43" idx="2"/>
            <a:endCxn id="46" idx="3"/>
          </p:cNvCxnSpPr>
          <p:nvPr/>
        </p:nvCxnSpPr>
        <p:spPr>
          <a:xfrm rot="5400000">
            <a:off x="3416898" y="-83986"/>
            <a:ext cx="859258" cy="4641289"/>
          </a:xfrm>
          <a:prstGeom prst="bentConnector3">
            <a:avLst/>
          </a:prstGeom>
          <a:noFill/>
          <a:ln w="19050" cap="flat" cmpd="sng" algn="ctr">
            <a:solidFill>
              <a:srgbClr val="EEECE1">
                <a:lumMod val="2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2" name="Elbow Connector 51"/>
          <p:cNvCxnSpPr>
            <a:stCxn id="43" idx="2"/>
            <a:endCxn id="84" idx="3"/>
          </p:cNvCxnSpPr>
          <p:nvPr/>
        </p:nvCxnSpPr>
        <p:spPr>
          <a:xfrm rot="16200000" flipH="1">
            <a:off x="8058542" y="-84343"/>
            <a:ext cx="858544" cy="4641287"/>
          </a:xfrm>
          <a:prstGeom prst="bentConnector3">
            <a:avLst/>
          </a:prstGeom>
          <a:noFill/>
          <a:ln w="19050" cap="flat" cmpd="sng" algn="ctr">
            <a:solidFill>
              <a:srgbClr val="EEECE1">
                <a:lumMod val="25000"/>
              </a:srgbClr>
            </a:solidFill>
            <a:prstDash val="solid"/>
            <a:tailEnd type="triangle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526544" y="5732605"/>
            <a:ext cx="11241465" cy="61568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defTabSz="913742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1200" i="1" kern="0" dirty="0">
                <a:solidFill>
                  <a:srgbClr val="1F497D">
                    <a:lumMod val="50000"/>
                  </a:srgbClr>
                </a:solidFill>
                <a:latin typeface="+mj-lt"/>
              </a:rPr>
              <a:t>Each of the entry points consists of a fixed number of customized taxonomy concepts. The submissions of these templates needs to be compliant with the XBRL Standards set by CMA. 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502967" y="3925978"/>
            <a:ext cx="862076" cy="14744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EECE1"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+mj-lt"/>
              </a:rPr>
              <a:t>Islamic</a:t>
            </a:r>
          </a:p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73" name="Round Same Side Corner Rectangle 72"/>
          <p:cNvSpPr/>
          <p:nvPr/>
        </p:nvSpPr>
        <p:spPr>
          <a:xfrm>
            <a:off x="2892910" y="2665573"/>
            <a:ext cx="1907232" cy="914400"/>
          </a:xfrm>
          <a:prstGeom prst="round2SameRect">
            <a:avLst/>
          </a:prstGeom>
          <a:solidFill>
            <a:srgbClr val="EEECE1">
              <a:lumMod val="75000"/>
            </a:srgbClr>
          </a:solidFill>
          <a:ln w="25400" cap="flat" cmpd="sng" algn="ctr">
            <a:solidFill>
              <a:srgbClr val="EEECE1">
                <a:lumMod val="7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+mj-lt"/>
              </a:rPr>
              <a:t>Securities Activities  Excluding Brokerage</a:t>
            </a:r>
          </a:p>
          <a:p>
            <a:pPr algn="ctr"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889915" y="3769550"/>
            <a:ext cx="1910229" cy="17873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5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956118" y="3925981"/>
            <a:ext cx="862076" cy="147445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EECE1">
                <a:lumMod val="9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+mj-lt"/>
              </a:rPr>
              <a:t>Conventional</a:t>
            </a:r>
          </a:p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869331" y="3925978"/>
            <a:ext cx="862076" cy="14744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EECE1"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+mj-lt"/>
              </a:rPr>
              <a:t>Islamic</a:t>
            </a:r>
          </a:p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210559" y="3774107"/>
            <a:ext cx="1910229" cy="17873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5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76762" y="3930538"/>
            <a:ext cx="862076" cy="147445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EECE1">
                <a:lumMod val="9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+mj-lt"/>
              </a:rPr>
              <a:t>Conventional</a:t>
            </a:r>
          </a:p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189975" y="3930535"/>
            <a:ext cx="862076" cy="14744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EECE1"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+mj-lt"/>
              </a:rPr>
              <a:t>Islamic</a:t>
            </a:r>
          </a:p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534200" y="3770079"/>
            <a:ext cx="1910229" cy="17873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5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600403" y="3926510"/>
            <a:ext cx="862076" cy="147445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EECE1">
                <a:lumMod val="9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+mj-lt"/>
              </a:rPr>
              <a:t>Conventional</a:t>
            </a:r>
          </a:p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513616" y="3926507"/>
            <a:ext cx="862076" cy="14744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EECE1"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+mj-lt"/>
              </a:rPr>
              <a:t>Islamic</a:t>
            </a:r>
          </a:p>
          <a:p>
            <a:pPr algn="ctr">
              <a:defRPr/>
            </a:pPr>
            <a:r>
              <a:rPr lang="en-US" sz="6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84" name="Round Same Side Corner Rectangle 83"/>
          <p:cNvSpPr/>
          <p:nvPr/>
        </p:nvSpPr>
        <p:spPr>
          <a:xfrm>
            <a:off x="9854842" y="2665573"/>
            <a:ext cx="1907232" cy="914400"/>
          </a:xfrm>
          <a:prstGeom prst="round2SameRect">
            <a:avLst/>
          </a:prstGeom>
          <a:solidFill>
            <a:srgbClr val="336699"/>
          </a:solidFill>
          <a:ln w="25400" cap="flat" cmpd="sng" algn="ctr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chemeClr val="tx2"/>
                </a:solidFill>
                <a:latin typeface="+mj-lt"/>
              </a:rPr>
              <a:t>Other Sectors</a:t>
            </a:r>
          </a:p>
          <a:p>
            <a:pPr algn="ctr">
              <a:defRPr/>
            </a:pPr>
            <a:r>
              <a:rPr lang="en-US" sz="1100" b="1" kern="0" dirty="0">
                <a:solidFill>
                  <a:schemeClr val="tx2"/>
                </a:solidFill>
                <a:latin typeface="+mj-lt"/>
              </a:rPr>
              <a:t>(Non Licensed Entities)</a:t>
            </a:r>
          </a:p>
          <a:p>
            <a:pPr algn="ctr">
              <a:defRPr/>
            </a:pPr>
            <a:r>
              <a:rPr lang="en-US" sz="1100" b="1" kern="0" dirty="0">
                <a:solidFill>
                  <a:schemeClr val="tx2"/>
                </a:solidFill>
                <a:latin typeface="+mj-lt"/>
              </a:rPr>
              <a:t>(XX Concepts)</a:t>
            </a:r>
          </a:p>
          <a:p>
            <a:pPr algn="ctr">
              <a:defRPr/>
            </a:pPr>
            <a:endParaRPr lang="en-US" sz="11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857781" y="3764667"/>
            <a:ext cx="1910229" cy="1787316"/>
          </a:xfrm>
          <a:prstGeom prst="rect">
            <a:avLst/>
          </a:prstGeom>
          <a:solidFill>
            <a:srgbClr val="95CB8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5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9945587" y="3921098"/>
            <a:ext cx="1734616" cy="147445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EECE1">
                <a:lumMod val="9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en-US" sz="900" b="1" kern="0" dirty="0" smtClean="0">
                <a:solidFill>
                  <a:sysClr val="windowText" lastClr="000000"/>
                </a:solidFill>
                <a:latin typeface="+mj-lt"/>
              </a:rPr>
              <a:t>Entry Point For Each Sector</a:t>
            </a:r>
            <a:endParaRPr lang="en-US" sz="900" b="1" kern="0" dirty="0">
              <a:solidFill>
                <a:sysClr val="windowText" lastClr="000000"/>
              </a:solidFill>
              <a:latin typeface="+mj-lt"/>
            </a:endParaRPr>
          </a:p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71712" y="3930538"/>
            <a:ext cx="862076" cy="147445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EECE1">
                <a:lumMod val="9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+mj-lt"/>
              </a:rPr>
              <a:t>Conventional</a:t>
            </a:r>
          </a:p>
          <a:p>
            <a:pPr algn="ctr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+mj-lt"/>
              </a:rPr>
              <a:t>(xx Concepts)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846526" y="2247687"/>
            <a:ext cx="0" cy="457200"/>
          </a:xfrm>
          <a:prstGeom prst="straightConnector1">
            <a:avLst/>
          </a:prstGeom>
          <a:noFill/>
          <a:ln w="19050" cap="flat" cmpd="sng" algn="ctr">
            <a:solidFill>
              <a:srgbClr val="EEECE1">
                <a:lumMod val="2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4" name="Straight Arrow Connector 73"/>
          <p:cNvCxnSpPr/>
          <p:nvPr/>
        </p:nvCxnSpPr>
        <p:spPr>
          <a:xfrm>
            <a:off x="6167168" y="2230567"/>
            <a:ext cx="2" cy="457200"/>
          </a:xfrm>
          <a:prstGeom prst="straightConnector1">
            <a:avLst/>
          </a:prstGeom>
          <a:noFill/>
          <a:ln w="19050" cap="flat" cmpd="sng" algn="ctr">
            <a:solidFill>
              <a:srgbClr val="EEECE1">
                <a:lumMod val="2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>
          <a:xfrm>
            <a:off x="8487814" y="2230567"/>
            <a:ext cx="0" cy="457200"/>
          </a:xfrm>
          <a:prstGeom prst="straightConnector1">
            <a:avLst/>
          </a:prstGeom>
          <a:noFill/>
          <a:ln w="19050" cap="flat" cmpd="sng" algn="ctr">
            <a:solidFill>
              <a:srgbClr val="EEECE1">
                <a:lumMod val="2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092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 smtClean="0"/>
              <a:t>Key development areas that form the XBRL Project</a:t>
            </a:r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27932" y="1249898"/>
            <a:ext cx="2472617" cy="4992727"/>
            <a:chOff x="827932" y="1141041"/>
            <a:chExt cx="2472617" cy="4992727"/>
          </a:xfrm>
        </p:grpSpPr>
        <p:sp>
          <p:nvSpPr>
            <p:cNvPr id="162" name="Rectangle 161"/>
            <p:cNvSpPr/>
            <p:nvPr/>
          </p:nvSpPr>
          <p:spPr>
            <a:xfrm>
              <a:off x="1654629" y="1146686"/>
              <a:ext cx="1645920" cy="100584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</a:rPr>
                <a:t>Taxonomy Design &amp; Development</a:t>
              </a:r>
            </a:p>
          </p:txBody>
        </p:sp>
        <p:sp>
          <p:nvSpPr>
            <p:cNvPr id="197" name="Freeform 38"/>
            <p:cNvSpPr>
              <a:spLocks noChangeAspect="1" noEditPoints="1"/>
            </p:cNvSpPr>
            <p:nvPr/>
          </p:nvSpPr>
          <p:spPr bwMode="auto">
            <a:xfrm>
              <a:off x="980042" y="1318435"/>
              <a:ext cx="513766" cy="662342"/>
            </a:xfrm>
            <a:custGeom>
              <a:avLst/>
              <a:gdLst>
                <a:gd name="T0" fmla="*/ 2147483647 w 3704"/>
                <a:gd name="T1" fmla="*/ 2147483647 h 4763"/>
                <a:gd name="T2" fmla="*/ 2147483647 w 3704"/>
                <a:gd name="T3" fmla="*/ 2147483647 h 4763"/>
                <a:gd name="T4" fmla="*/ 2147483647 w 3704"/>
                <a:gd name="T5" fmla="*/ 2147483647 h 4763"/>
                <a:gd name="T6" fmla="*/ 2147483647 w 3704"/>
                <a:gd name="T7" fmla="*/ 2147483647 h 4763"/>
                <a:gd name="T8" fmla="*/ 2147483647 w 3704"/>
                <a:gd name="T9" fmla="*/ 2147483647 h 4763"/>
                <a:gd name="T10" fmla="*/ 2147483647 w 3704"/>
                <a:gd name="T11" fmla="*/ 2147483647 h 4763"/>
                <a:gd name="T12" fmla="*/ 2147483647 w 3704"/>
                <a:gd name="T13" fmla="*/ 2147483647 h 4763"/>
                <a:gd name="T14" fmla="*/ 2147483647 w 3704"/>
                <a:gd name="T15" fmla="*/ 2147483647 h 4763"/>
                <a:gd name="T16" fmla="*/ 2147483647 w 3704"/>
                <a:gd name="T17" fmla="*/ 2147483647 h 4763"/>
                <a:gd name="T18" fmla="*/ 2147483647 w 3704"/>
                <a:gd name="T19" fmla="*/ 2147483647 h 4763"/>
                <a:gd name="T20" fmla="*/ 2147483647 w 3704"/>
                <a:gd name="T21" fmla="*/ 2147483647 h 4763"/>
                <a:gd name="T22" fmla="*/ 2147483647 w 3704"/>
                <a:gd name="T23" fmla="*/ 2147483647 h 4763"/>
                <a:gd name="T24" fmla="*/ 2147483647 w 3704"/>
                <a:gd name="T25" fmla="*/ 2147483647 h 4763"/>
                <a:gd name="T26" fmla="*/ 2147483647 w 3704"/>
                <a:gd name="T27" fmla="*/ 2147483647 h 4763"/>
                <a:gd name="T28" fmla="*/ 2147483647 w 3704"/>
                <a:gd name="T29" fmla="*/ 2147483647 h 4763"/>
                <a:gd name="T30" fmla="*/ 2147483647 w 3704"/>
                <a:gd name="T31" fmla="*/ 2147483647 h 4763"/>
                <a:gd name="T32" fmla="*/ 2147483647 w 3704"/>
                <a:gd name="T33" fmla="*/ 2147483647 h 4763"/>
                <a:gd name="T34" fmla="*/ 2147483647 w 3704"/>
                <a:gd name="T35" fmla="*/ 2147483647 h 4763"/>
                <a:gd name="T36" fmla="*/ 2147483647 w 3704"/>
                <a:gd name="T37" fmla="*/ 2147483647 h 4763"/>
                <a:gd name="T38" fmla="*/ 2147483647 w 3704"/>
                <a:gd name="T39" fmla="*/ 2147483647 h 4763"/>
                <a:gd name="T40" fmla="*/ 2147483647 w 3704"/>
                <a:gd name="T41" fmla="*/ 2147483647 h 4763"/>
                <a:gd name="T42" fmla="*/ 2147483647 w 3704"/>
                <a:gd name="T43" fmla="*/ 2147483647 h 4763"/>
                <a:gd name="T44" fmla="*/ 2147483647 w 3704"/>
                <a:gd name="T45" fmla="*/ 2147483647 h 4763"/>
                <a:gd name="T46" fmla="*/ 2147483647 w 3704"/>
                <a:gd name="T47" fmla="*/ 2147483647 h 4763"/>
                <a:gd name="T48" fmla="*/ 2147483647 w 3704"/>
                <a:gd name="T49" fmla="*/ 2147483647 h 4763"/>
                <a:gd name="T50" fmla="*/ 2147483647 w 3704"/>
                <a:gd name="T51" fmla="*/ 2147483647 h 4763"/>
                <a:gd name="T52" fmla="*/ 0 w 3704"/>
                <a:gd name="T53" fmla="*/ 2147483647 h 4763"/>
                <a:gd name="T54" fmla="*/ 0 w 3704"/>
                <a:gd name="T55" fmla="*/ 2147483647 h 4763"/>
                <a:gd name="T56" fmla="*/ 2147483647 w 3704"/>
                <a:gd name="T57" fmla="*/ 2147483647 h 4763"/>
                <a:gd name="T58" fmla="*/ 2147483647 w 3704"/>
                <a:gd name="T59" fmla="*/ 2147483647 h 4763"/>
                <a:gd name="T60" fmla="*/ 2147483647 w 3704"/>
                <a:gd name="T61" fmla="*/ 2147483647 h 4763"/>
                <a:gd name="T62" fmla="*/ 2147483647 w 3704"/>
                <a:gd name="T63" fmla="*/ 2147483647 h 4763"/>
                <a:gd name="T64" fmla="*/ 2147483647 w 3704"/>
                <a:gd name="T65" fmla="*/ 2147483647 h 4763"/>
                <a:gd name="T66" fmla="*/ 2147483647 w 3704"/>
                <a:gd name="T67" fmla="*/ 2147483647 h 4763"/>
                <a:gd name="T68" fmla="*/ 2147483647 w 3704"/>
                <a:gd name="T69" fmla="*/ 2147483647 h 4763"/>
                <a:gd name="T70" fmla="*/ 2147483647 w 3704"/>
                <a:gd name="T71" fmla="*/ 2147483647 h 4763"/>
                <a:gd name="T72" fmla="*/ 2147483647 w 3704"/>
                <a:gd name="T73" fmla="*/ 2147483647 h 4763"/>
                <a:gd name="T74" fmla="*/ 2147483647 w 3704"/>
                <a:gd name="T75" fmla="*/ 2147483647 h 4763"/>
                <a:gd name="T76" fmla="*/ 2147483647 w 3704"/>
                <a:gd name="T77" fmla="*/ 2147483647 h 4763"/>
                <a:gd name="T78" fmla="*/ 2147483647 w 3704"/>
                <a:gd name="T79" fmla="*/ 2147483647 h 4763"/>
                <a:gd name="T80" fmla="*/ 2147483647 w 3704"/>
                <a:gd name="T81" fmla="*/ 2147483647 h 4763"/>
                <a:gd name="T82" fmla="*/ 2147483647 w 3704"/>
                <a:gd name="T83" fmla="*/ 2147483647 h 4763"/>
                <a:gd name="T84" fmla="*/ 2147483647 w 3704"/>
                <a:gd name="T85" fmla="*/ 2147483647 h 4763"/>
                <a:gd name="T86" fmla="*/ 2147483647 w 3704"/>
                <a:gd name="T87" fmla="*/ 2147483647 h 4763"/>
                <a:gd name="T88" fmla="*/ 2147483647 w 3704"/>
                <a:gd name="T89" fmla="*/ 2147483647 h 4763"/>
                <a:gd name="T90" fmla="*/ 2147483647 w 3704"/>
                <a:gd name="T91" fmla="*/ 2147483647 h 4763"/>
                <a:gd name="T92" fmla="*/ 2147483647 w 3704"/>
                <a:gd name="T93" fmla="*/ 2147483647 h 4763"/>
                <a:gd name="T94" fmla="*/ 2147483647 w 3704"/>
                <a:gd name="T95" fmla="*/ 2147483647 h 4763"/>
                <a:gd name="T96" fmla="*/ 2147483647 w 3704"/>
                <a:gd name="T97" fmla="*/ 2147483647 h 4763"/>
                <a:gd name="T98" fmla="*/ 2147483647 w 3704"/>
                <a:gd name="T99" fmla="*/ 2147483647 h 4763"/>
                <a:gd name="T100" fmla="*/ 2147483647 w 3704"/>
                <a:gd name="T101" fmla="*/ 0 h 4763"/>
                <a:gd name="T102" fmla="*/ 2147483647 w 3704"/>
                <a:gd name="T103" fmla="*/ 0 h 4763"/>
                <a:gd name="T104" fmla="*/ 2147483647 w 3704"/>
                <a:gd name="T105" fmla="*/ 2147483647 h 4763"/>
                <a:gd name="T106" fmla="*/ 2147483647 w 3704"/>
                <a:gd name="T107" fmla="*/ 2147483647 h 4763"/>
                <a:gd name="T108" fmla="*/ 2147483647 w 3704"/>
                <a:gd name="T109" fmla="*/ 2147483647 h 4763"/>
                <a:gd name="T110" fmla="*/ 2147483647 w 3704"/>
                <a:gd name="T111" fmla="*/ 2147483647 h 4763"/>
                <a:gd name="T112" fmla="*/ 2147483647 w 3704"/>
                <a:gd name="T113" fmla="*/ 2147483647 h 4763"/>
                <a:gd name="T114" fmla="*/ 2147483647 w 3704"/>
                <a:gd name="T115" fmla="*/ 2147483647 h 4763"/>
                <a:gd name="T116" fmla="*/ 2147483647 w 3704"/>
                <a:gd name="T117" fmla="*/ 2147483647 h 4763"/>
                <a:gd name="T118" fmla="*/ 2147483647 w 3704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04"/>
                <a:gd name="T181" fmla="*/ 0 h 4763"/>
                <a:gd name="T182" fmla="*/ 3704 w 3704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04" h="4763">
                  <a:moveTo>
                    <a:pt x="577" y="554"/>
                  </a:moveTo>
                  <a:lnTo>
                    <a:pt x="577" y="337"/>
                  </a:lnTo>
                  <a:lnTo>
                    <a:pt x="3327" y="337"/>
                  </a:lnTo>
                  <a:lnTo>
                    <a:pt x="3327" y="4213"/>
                  </a:lnTo>
                  <a:lnTo>
                    <a:pt x="3074" y="4213"/>
                  </a:lnTo>
                  <a:lnTo>
                    <a:pt x="3074" y="4115"/>
                  </a:lnTo>
                  <a:lnTo>
                    <a:pt x="3229" y="4115"/>
                  </a:lnTo>
                  <a:lnTo>
                    <a:pt x="3229" y="435"/>
                  </a:lnTo>
                  <a:lnTo>
                    <a:pt x="675" y="435"/>
                  </a:lnTo>
                  <a:lnTo>
                    <a:pt x="675" y="554"/>
                  </a:lnTo>
                  <a:lnTo>
                    <a:pt x="577" y="554"/>
                  </a:lnTo>
                  <a:close/>
                  <a:moveTo>
                    <a:pt x="528" y="3793"/>
                  </a:moveTo>
                  <a:lnTo>
                    <a:pt x="2020" y="3793"/>
                  </a:lnTo>
                  <a:lnTo>
                    <a:pt x="2020" y="3890"/>
                  </a:lnTo>
                  <a:lnTo>
                    <a:pt x="528" y="3890"/>
                  </a:lnTo>
                  <a:lnTo>
                    <a:pt x="528" y="3793"/>
                  </a:lnTo>
                  <a:close/>
                  <a:moveTo>
                    <a:pt x="2685" y="1426"/>
                  </a:moveTo>
                  <a:lnTo>
                    <a:pt x="2198" y="945"/>
                  </a:lnTo>
                  <a:lnTo>
                    <a:pt x="2198" y="1426"/>
                  </a:lnTo>
                  <a:lnTo>
                    <a:pt x="2685" y="1426"/>
                  </a:lnTo>
                  <a:close/>
                  <a:moveTo>
                    <a:pt x="195" y="849"/>
                  </a:moveTo>
                  <a:lnTo>
                    <a:pt x="195" y="4568"/>
                  </a:lnTo>
                  <a:lnTo>
                    <a:pt x="2768" y="4568"/>
                  </a:lnTo>
                  <a:lnTo>
                    <a:pt x="2769" y="1718"/>
                  </a:lnTo>
                  <a:lnTo>
                    <a:pt x="2964" y="1718"/>
                  </a:lnTo>
                  <a:lnTo>
                    <a:pt x="2962" y="4763"/>
                  </a:lnTo>
                  <a:lnTo>
                    <a:pt x="0" y="4763"/>
                  </a:lnTo>
                  <a:lnTo>
                    <a:pt x="0" y="654"/>
                  </a:lnTo>
                  <a:lnTo>
                    <a:pt x="2190" y="654"/>
                  </a:lnTo>
                  <a:lnTo>
                    <a:pt x="2965" y="1428"/>
                  </a:lnTo>
                  <a:lnTo>
                    <a:pt x="2964" y="1621"/>
                  </a:lnTo>
                  <a:lnTo>
                    <a:pt x="2003" y="1621"/>
                  </a:lnTo>
                  <a:lnTo>
                    <a:pt x="2003" y="849"/>
                  </a:lnTo>
                  <a:lnTo>
                    <a:pt x="195" y="849"/>
                  </a:lnTo>
                  <a:close/>
                  <a:moveTo>
                    <a:pt x="528" y="2209"/>
                  </a:moveTo>
                  <a:lnTo>
                    <a:pt x="2434" y="2209"/>
                  </a:lnTo>
                  <a:lnTo>
                    <a:pt x="2434" y="2306"/>
                  </a:lnTo>
                  <a:lnTo>
                    <a:pt x="528" y="2306"/>
                  </a:lnTo>
                  <a:lnTo>
                    <a:pt x="528" y="2209"/>
                  </a:lnTo>
                  <a:close/>
                  <a:moveTo>
                    <a:pt x="528" y="2737"/>
                  </a:moveTo>
                  <a:lnTo>
                    <a:pt x="2434" y="2737"/>
                  </a:lnTo>
                  <a:lnTo>
                    <a:pt x="2434" y="2834"/>
                  </a:lnTo>
                  <a:lnTo>
                    <a:pt x="528" y="2834"/>
                  </a:lnTo>
                  <a:lnTo>
                    <a:pt x="528" y="2737"/>
                  </a:lnTo>
                  <a:close/>
                  <a:moveTo>
                    <a:pt x="528" y="3265"/>
                  </a:moveTo>
                  <a:lnTo>
                    <a:pt x="2434" y="3265"/>
                  </a:lnTo>
                  <a:lnTo>
                    <a:pt x="2434" y="3363"/>
                  </a:lnTo>
                  <a:lnTo>
                    <a:pt x="528" y="3363"/>
                  </a:lnTo>
                  <a:lnTo>
                    <a:pt x="528" y="3265"/>
                  </a:lnTo>
                  <a:close/>
                  <a:moveTo>
                    <a:pt x="964" y="218"/>
                  </a:moveTo>
                  <a:lnTo>
                    <a:pt x="964" y="0"/>
                  </a:lnTo>
                  <a:lnTo>
                    <a:pt x="3704" y="0"/>
                  </a:lnTo>
                  <a:lnTo>
                    <a:pt x="3704" y="3896"/>
                  </a:lnTo>
                  <a:lnTo>
                    <a:pt x="3452" y="3896"/>
                  </a:lnTo>
                  <a:lnTo>
                    <a:pt x="3452" y="3799"/>
                  </a:lnTo>
                  <a:lnTo>
                    <a:pt x="3607" y="3799"/>
                  </a:lnTo>
                  <a:lnTo>
                    <a:pt x="3607" y="97"/>
                  </a:lnTo>
                  <a:lnTo>
                    <a:pt x="1062" y="97"/>
                  </a:lnTo>
                  <a:lnTo>
                    <a:pt x="1062" y="218"/>
                  </a:lnTo>
                  <a:lnTo>
                    <a:pt x="964" y="218"/>
                  </a:lnTo>
                  <a:close/>
                </a:path>
              </a:pathLst>
            </a:custGeom>
            <a:solidFill>
              <a:srgbClr val="6464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939" dirty="0">
                <a:solidFill>
                  <a:srgbClr val="646464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827933" y="2158374"/>
              <a:ext cx="2468880" cy="3964103"/>
            </a:xfrm>
            <a:prstGeom prst="rect">
              <a:avLst/>
            </a:prstGeom>
            <a:solidFill>
              <a:srgbClr val="F3F2E9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339717" indent="-285744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1400" b="1" kern="0" dirty="0" smtClean="0">
                  <a:solidFill>
                    <a:schemeClr val="tx1"/>
                  </a:solidFill>
                  <a:latin typeface="+mj-lt"/>
                </a:rPr>
                <a:t>Development </a:t>
              </a:r>
              <a:r>
                <a:rPr lang="en-US" sz="1400" b="1" kern="0" dirty="0">
                  <a:solidFill>
                    <a:schemeClr val="tx1"/>
                  </a:solidFill>
                  <a:latin typeface="+mj-lt"/>
                </a:rPr>
                <a:t>of business concepts and terminology</a:t>
              </a: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27933" y="4914568"/>
              <a:ext cx="2468880" cy="1219200"/>
            </a:xfrm>
            <a:custGeom>
              <a:avLst/>
              <a:gdLst>
                <a:gd name="connsiteX0" fmla="*/ 0 w 2336800"/>
                <a:gd name="connsiteY0" fmla="*/ 1219200 h 1219200"/>
                <a:gd name="connsiteX1" fmla="*/ 2336800 w 2336800"/>
                <a:gd name="connsiteY1" fmla="*/ 0 h 1219200"/>
                <a:gd name="connsiteX2" fmla="*/ 2336800 w 2336800"/>
                <a:gd name="connsiteY2" fmla="*/ 1206500 h 1219200"/>
                <a:gd name="connsiteX3" fmla="*/ 63500 w 2336800"/>
                <a:gd name="connsiteY3" fmla="*/ 1219200 h 1219200"/>
                <a:gd name="connsiteX4" fmla="*/ 0 w 2336800"/>
                <a:gd name="connsiteY4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6800" h="1219200">
                  <a:moveTo>
                    <a:pt x="0" y="1219200"/>
                  </a:moveTo>
                  <a:lnTo>
                    <a:pt x="2336800" y="0"/>
                  </a:lnTo>
                  <a:lnTo>
                    <a:pt x="2336800" y="1206500"/>
                  </a:lnTo>
                  <a:lnTo>
                    <a:pt x="635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AE852D"/>
            </a:solidFill>
            <a:ln w="1905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IN" sz="5400" dirty="0" smtClean="0">
                  <a:solidFill>
                    <a:schemeClr val="tx2"/>
                  </a:solidFill>
                </a:rPr>
                <a:t>A</a:t>
              </a:r>
              <a:endParaRPr lang="en-IN" sz="5400" dirty="0">
                <a:solidFill>
                  <a:schemeClr val="tx2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827932" y="1141041"/>
              <a:ext cx="817987" cy="1017131"/>
            </a:xfrm>
            <a:prstGeom prst="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83354" y="1249898"/>
            <a:ext cx="2473226" cy="4981436"/>
            <a:chOff x="4983919" y="1141041"/>
            <a:chExt cx="2473226" cy="4981436"/>
          </a:xfrm>
        </p:grpSpPr>
        <p:sp>
          <p:nvSpPr>
            <p:cNvPr id="173" name="Rectangle 172"/>
            <p:cNvSpPr/>
            <p:nvPr/>
          </p:nvSpPr>
          <p:spPr>
            <a:xfrm>
              <a:off x="5811225" y="1146686"/>
              <a:ext cx="1645920" cy="100584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</a:rPr>
                <a:t>Engagement with Stakeholders</a:t>
              </a:r>
            </a:p>
          </p:txBody>
        </p:sp>
        <p:sp>
          <p:nvSpPr>
            <p:cNvPr id="196" name="Freeform 85"/>
            <p:cNvSpPr>
              <a:spLocks noChangeAspect="1" noEditPoints="1"/>
            </p:cNvSpPr>
            <p:nvPr/>
          </p:nvSpPr>
          <p:spPr bwMode="auto">
            <a:xfrm>
              <a:off x="5016577" y="1399678"/>
              <a:ext cx="772876" cy="499857"/>
            </a:xfrm>
            <a:custGeom>
              <a:avLst/>
              <a:gdLst>
                <a:gd name="T0" fmla="*/ 1889 w 3186"/>
                <a:gd name="T1" fmla="*/ 618 h 1908"/>
                <a:gd name="T2" fmla="*/ 1289 w 3186"/>
                <a:gd name="T3" fmla="*/ 710 h 1908"/>
                <a:gd name="T4" fmla="*/ 1094 w 3186"/>
                <a:gd name="T5" fmla="*/ 687 h 1908"/>
                <a:gd name="T6" fmla="*/ 1240 w 3186"/>
                <a:gd name="T7" fmla="*/ 1132 h 1908"/>
                <a:gd name="T8" fmla="*/ 1890 w 3186"/>
                <a:gd name="T9" fmla="*/ 1126 h 1908"/>
                <a:gd name="T10" fmla="*/ 2980 w 3186"/>
                <a:gd name="T11" fmla="*/ 856 h 1908"/>
                <a:gd name="T12" fmla="*/ 3171 w 3186"/>
                <a:gd name="T13" fmla="*/ 681 h 1908"/>
                <a:gd name="T14" fmla="*/ 3101 w 3186"/>
                <a:gd name="T15" fmla="*/ 427 h 1908"/>
                <a:gd name="T16" fmla="*/ 2688 w 3186"/>
                <a:gd name="T17" fmla="*/ 427 h 1908"/>
                <a:gd name="T18" fmla="*/ 2628 w 3186"/>
                <a:gd name="T19" fmla="*/ 686 h 1908"/>
                <a:gd name="T20" fmla="*/ 2789 w 3186"/>
                <a:gd name="T21" fmla="*/ 916 h 1908"/>
                <a:gd name="T22" fmla="*/ 2728 w 3186"/>
                <a:gd name="T23" fmla="*/ 486 h 1908"/>
                <a:gd name="T24" fmla="*/ 2891 w 3186"/>
                <a:gd name="T25" fmla="*/ 695 h 1908"/>
                <a:gd name="T26" fmla="*/ 2932 w 3186"/>
                <a:gd name="T27" fmla="*/ 848 h 1908"/>
                <a:gd name="T28" fmla="*/ 2740 w 3186"/>
                <a:gd name="T29" fmla="*/ 849 h 1908"/>
                <a:gd name="T30" fmla="*/ 1383 w 3186"/>
                <a:gd name="T31" fmla="*/ 572 h 1908"/>
                <a:gd name="T32" fmla="*/ 3146 w 3186"/>
                <a:gd name="T33" fmla="*/ 1170 h 1908"/>
                <a:gd name="T34" fmla="*/ 3018 w 3186"/>
                <a:gd name="T35" fmla="*/ 1001 h 1908"/>
                <a:gd name="T36" fmla="*/ 2632 w 3186"/>
                <a:gd name="T37" fmla="*/ 1071 h 1908"/>
                <a:gd name="T38" fmla="*/ 2365 w 3186"/>
                <a:gd name="T39" fmla="*/ 1345 h 1908"/>
                <a:gd name="T40" fmla="*/ 1516 w 3186"/>
                <a:gd name="T41" fmla="*/ 1204 h 1908"/>
                <a:gd name="T42" fmla="*/ 668 w 3186"/>
                <a:gd name="T43" fmla="*/ 1406 h 1908"/>
                <a:gd name="T44" fmla="*/ 451 w 3186"/>
                <a:gd name="T45" fmla="*/ 1004 h 1908"/>
                <a:gd name="T46" fmla="*/ 68 w 3186"/>
                <a:gd name="T47" fmla="*/ 1069 h 1908"/>
                <a:gd name="T48" fmla="*/ 134 w 3186"/>
                <a:gd name="T49" fmla="*/ 1109 h 1908"/>
                <a:gd name="T50" fmla="*/ 444 w 3186"/>
                <a:gd name="T51" fmla="*/ 1083 h 1908"/>
                <a:gd name="T52" fmla="*/ 956 w 3186"/>
                <a:gd name="T53" fmla="*/ 1696 h 1908"/>
                <a:gd name="T54" fmla="*/ 263 w 3186"/>
                <a:gd name="T55" fmla="*/ 1794 h 1908"/>
                <a:gd name="T56" fmla="*/ 2848 w 3186"/>
                <a:gd name="T57" fmla="*/ 1697 h 1908"/>
                <a:gd name="T58" fmla="*/ 2664 w 3186"/>
                <a:gd name="T59" fmla="*/ 1150 h 1908"/>
                <a:gd name="T60" fmla="*/ 2795 w 3186"/>
                <a:gd name="T61" fmla="*/ 1075 h 1908"/>
                <a:gd name="T62" fmla="*/ 3065 w 3186"/>
                <a:gd name="T63" fmla="*/ 1149 h 1908"/>
                <a:gd name="T64" fmla="*/ 1360 w 3186"/>
                <a:gd name="T65" fmla="*/ 1632 h 1908"/>
                <a:gd name="T66" fmla="*/ 143 w 3186"/>
                <a:gd name="T67" fmla="*/ 828 h 1908"/>
                <a:gd name="T68" fmla="*/ 351 w 3186"/>
                <a:gd name="T69" fmla="*/ 917 h 1908"/>
                <a:gd name="T70" fmla="*/ 516 w 3186"/>
                <a:gd name="T71" fmla="*/ 631 h 1908"/>
                <a:gd name="T72" fmla="*/ 472 w 3186"/>
                <a:gd name="T73" fmla="*/ 436 h 1908"/>
                <a:gd name="T74" fmla="*/ 300 w 3186"/>
                <a:gd name="T75" fmla="*/ 385 h 1908"/>
                <a:gd name="T76" fmla="*/ 122 w 3186"/>
                <a:gd name="T77" fmla="*/ 464 h 1908"/>
                <a:gd name="T78" fmla="*/ 77 w 3186"/>
                <a:gd name="T79" fmla="*/ 736 h 1908"/>
                <a:gd name="T80" fmla="*/ 446 w 3186"/>
                <a:gd name="T81" fmla="*/ 523 h 1908"/>
                <a:gd name="T82" fmla="*/ 447 w 3186"/>
                <a:gd name="T83" fmla="*/ 801 h 1908"/>
                <a:gd name="T84" fmla="*/ 244 w 3186"/>
                <a:gd name="T85" fmla="*/ 868 h 1908"/>
                <a:gd name="T86" fmla="*/ 1537 w 3186"/>
                <a:gd name="T87" fmla="*/ 1467 h 1908"/>
                <a:gd name="T88" fmla="*/ 1637 w 3186"/>
                <a:gd name="T89" fmla="*/ 1409 h 1908"/>
                <a:gd name="T90" fmla="*/ 1559 w 3186"/>
                <a:gd name="T91" fmla="*/ 1340 h 1908"/>
                <a:gd name="T92" fmla="*/ 1441 w 3186"/>
                <a:gd name="T93" fmla="*/ 1379 h 1908"/>
                <a:gd name="T94" fmla="*/ 1483 w 3186"/>
                <a:gd name="T95" fmla="*/ 1459 h 1908"/>
                <a:gd name="T96" fmla="*/ 1598 w 3186"/>
                <a:gd name="T97" fmla="*/ 1396 h 1908"/>
                <a:gd name="T98" fmla="*/ 1486 w 3186"/>
                <a:gd name="T99" fmla="*/ 1414 h 1908"/>
                <a:gd name="T100" fmla="*/ 1364 w 3186"/>
                <a:gd name="T101" fmla="*/ 504 h 1908"/>
                <a:gd name="T102" fmla="*/ 1520 w 3186"/>
                <a:gd name="T103" fmla="*/ 529 h 1908"/>
                <a:gd name="T104" fmla="*/ 1758 w 3186"/>
                <a:gd name="T105" fmla="*/ 494 h 1908"/>
                <a:gd name="T106" fmla="*/ 1762 w 3186"/>
                <a:gd name="T107" fmla="*/ 197 h 1908"/>
                <a:gd name="T108" fmla="*/ 1543 w 3186"/>
                <a:gd name="T109" fmla="*/ 1 h 1908"/>
                <a:gd name="T110" fmla="*/ 1352 w 3186"/>
                <a:gd name="T111" fmla="*/ 60 h 1908"/>
                <a:gd name="T112" fmla="*/ 1269 w 3186"/>
                <a:gd name="T113" fmla="*/ 453 h 1908"/>
                <a:gd name="T114" fmla="*/ 1370 w 3186"/>
                <a:gd name="T115" fmla="*/ 254 h 1908"/>
                <a:gd name="T116" fmla="*/ 1536 w 3186"/>
                <a:gd name="T117" fmla="*/ 244 h 1908"/>
                <a:gd name="T118" fmla="*/ 1670 w 3186"/>
                <a:gd name="T119" fmla="*/ 322 h 1908"/>
                <a:gd name="T120" fmla="*/ 1535 w 3186"/>
                <a:gd name="T121" fmla="*/ 489 h 1908"/>
                <a:gd name="T122" fmla="*/ 1376 w 3186"/>
                <a:gd name="T123" fmla="*/ 37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86" h="1908">
                  <a:moveTo>
                    <a:pt x="2067" y="1164"/>
                  </a:moveTo>
                  <a:lnTo>
                    <a:pt x="2014" y="805"/>
                  </a:lnTo>
                  <a:lnTo>
                    <a:pt x="2014" y="805"/>
                  </a:lnTo>
                  <a:lnTo>
                    <a:pt x="2009" y="779"/>
                  </a:lnTo>
                  <a:lnTo>
                    <a:pt x="2004" y="756"/>
                  </a:lnTo>
                  <a:lnTo>
                    <a:pt x="1996" y="734"/>
                  </a:lnTo>
                  <a:lnTo>
                    <a:pt x="1989" y="714"/>
                  </a:lnTo>
                  <a:lnTo>
                    <a:pt x="1979" y="697"/>
                  </a:lnTo>
                  <a:lnTo>
                    <a:pt x="1969" y="681"/>
                  </a:lnTo>
                  <a:lnTo>
                    <a:pt x="1958" y="667"/>
                  </a:lnTo>
                  <a:lnTo>
                    <a:pt x="1946" y="655"/>
                  </a:lnTo>
                  <a:lnTo>
                    <a:pt x="1933" y="644"/>
                  </a:lnTo>
                  <a:lnTo>
                    <a:pt x="1919" y="634"/>
                  </a:lnTo>
                  <a:lnTo>
                    <a:pt x="1904" y="626"/>
                  </a:lnTo>
                  <a:lnTo>
                    <a:pt x="1889" y="618"/>
                  </a:lnTo>
                  <a:lnTo>
                    <a:pt x="1872" y="613"/>
                  </a:lnTo>
                  <a:lnTo>
                    <a:pt x="1855" y="607"/>
                  </a:lnTo>
                  <a:lnTo>
                    <a:pt x="1836" y="603"/>
                  </a:lnTo>
                  <a:lnTo>
                    <a:pt x="1817" y="600"/>
                  </a:lnTo>
                  <a:lnTo>
                    <a:pt x="1776" y="593"/>
                  </a:lnTo>
                  <a:lnTo>
                    <a:pt x="1776" y="593"/>
                  </a:lnTo>
                  <a:lnTo>
                    <a:pt x="1778" y="696"/>
                  </a:lnTo>
                  <a:lnTo>
                    <a:pt x="1778" y="710"/>
                  </a:lnTo>
                  <a:lnTo>
                    <a:pt x="1764" y="714"/>
                  </a:lnTo>
                  <a:lnTo>
                    <a:pt x="1731" y="725"/>
                  </a:lnTo>
                  <a:lnTo>
                    <a:pt x="1779" y="768"/>
                  </a:lnTo>
                  <a:lnTo>
                    <a:pt x="1528" y="1052"/>
                  </a:lnTo>
                  <a:lnTo>
                    <a:pt x="1288" y="766"/>
                  </a:lnTo>
                  <a:lnTo>
                    <a:pt x="1335" y="725"/>
                  </a:lnTo>
                  <a:lnTo>
                    <a:pt x="1289" y="710"/>
                  </a:lnTo>
                  <a:lnTo>
                    <a:pt x="1289" y="696"/>
                  </a:lnTo>
                  <a:lnTo>
                    <a:pt x="1289" y="696"/>
                  </a:lnTo>
                  <a:lnTo>
                    <a:pt x="1290" y="591"/>
                  </a:lnTo>
                  <a:lnTo>
                    <a:pt x="1237" y="602"/>
                  </a:lnTo>
                  <a:lnTo>
                    <a:pt x="1237" y="602"/>
                  </a:lnTo>
                  <a:lnTo>
                    <a:pt x="1219" y="606"/>
                  </a:lnTo>
                  <a:lnTo>
                    <a:pt x="1202" y="611"/>
                  </a:lnTo>
                  <a:lnTo>
                    <a:pt x="1186" y="617"/>
                  </a:lnTo>
                  <a:lnTo>
                    <a:pt x="1169" y="623"/>
                  </a:lnTo>
                  <a:lnTo>
                    <a:pt x="1155" y="631"/>
                  </a:lnTo>
                  <a:lnTo>
                    <a:pt x="1141" y="640"/>
                  </a:lnTo>
                  <a:lnTo>
                    <a:pt x="1128" y="649"/>
                  </a:lnTo>
                  <a:lnTo>
                    <a:pt x="1115" y="661"/>
                  </a:lnTo>
                  <a:lnTo>
                    <a:pt x="1105" y="673"/>
                  </a:lnTo>
                  <a:lnTo>
                    <a:pt x="1094" y="687"/>
                  </a:lnTo>
                  <a:lnTo>
                    <a:pt x="1085" y="702"/>
                  </a:lnTo>
                  <a:lnTo>
                    <a:pt x="1076" y="720"/>
                  </a:lnTo>
                  <a:lnTo>
                    <a:pt x="1069" y="738"/>
                  </a:lnTo>
                  <a:lnTo>
                    <a:pt x="1061" y="759"/>
                  </a:lnTo>
                  <a:lnTo>
                    <a:pt x="1056" y="781"/>
                  </a:lnTo>
                  <a:lnTo>
                    <a:pt x="1050" y="805"/>
                  </a:lnTo>
                  <a:lnTo>
                    <a:pt x="993" y="1193"/>
                  </a:lnTo>
                  <a:lnTo>
                    <a:pt x="993" y="1193"/>
                  </a:lnTo>
                  <a:lnTo>
                    <a:pt x="1028" y="1182"/>
                  </a:lnTo>
                  <a:lnTo>
                    <a:pt x="1061" y="1172"/>
                  </a:lnTo>
                  <a:lnTo>
                    <a:pt x="1097" y="1162"/>
                  </a:lnTo>
                  <a:lnTo>
                    <a:pt x="1132" y="1153"/>
                  </a:lnTo>
                  <a:lnTo>
                    <a:pt x="1167" y="1146"/>
                  </a:lnTo>
                  <a:lnTo>
                    <a:pt x="1203" y="1138"/>
                  </a:lnTo>
                  <a:lnTo>
                    <a:pt x="1240" y="1132"/>
                  </a:lnTo>
                  <a:lnTo>
                    <a:pt x="1276" y="1125"/>
                  </a:lnTo>
                  <a:lnTo>
                    <a:pt x="1313" y="1120"/>
                  </a:lnTo>
                  <a:lnTo>
                    <a:pt x="1350" y="1116"/>
                  </a:lnTo>
                  <a:lnTo>
                    <a:pt x="1388" y="1111"/>
                  </a:lnTo>
                  <a:lnTo>
                    <a:pt x="1425" y="1108"/>
                  </a:lnTo>
                  <a:lnTo>
                    <a:pt x="1463" y="1105"/>
                  </a:lnTo>
                  <a:lnTo>
                    <a:pt x="1501" y="1104"/>
                  </a:lnTo>
                  <a:lnTo>
                    <a:pt x="1540" y="1103"/>
                  </a:lnTo>
                  <a:lnTo>
                    <a:pt x="1579" y="1101"/>
                  </a:lnTo>
                  <a:lnTo>
                    <a:pt x="1579" y="1101"/>
                  </a:lnTo>
                  <a:lnTo>
                    <a:pt x="1643" y="1103"/>
                  </a:lnTo>
                  <a:lnTo>
                    <a:pt x="1705" y="1106"/>
                  </a:lnTo>
                  <a:lnTo>
                    <a:pt x="1768" y="1111"/>
                  </a:lnTo>
                  <a:lnTo>
                    <a:pt x="1830" y="1118"/>
                  </a:lnTo>
                  <a:lnTo>
                    <a:pt x="1890" y="1126"/>
                  </a:lnTo>
                  <a:lnTo>
                    <a:pt x="1951" y="1137"/>
                  </a:lnTo>
                  <a:lnTo>
                    <a:pt x="2010" y="1150"/>
                  </a:lnTo>
                  <a:lnTo>
                    <a:pt x="2067" y="1164"/>
                  </a:lnTo>
                  <a:lnTo>
                    <a:pt x="2067" y="1164"/>
                  </a:lnTo>
                  <a:close/>
                  <a:moveTo>
                    <a:pt x="2832" y="923"/>
                  </a:moveTo>
                  <a:lnTo>
                    <a:pt x="2832" y="923"/>
                  </a:lnTo>
                  <a:lnTo>
                    <a:pt x="2853" y="921"/>
                  </a:lnTo>
                  <a:lnTo>
                    <a:pt x="2874" y="918"/>
                  </a:lnTo>
                  <a:lnTo>
                    <a:pt x="2894" y="913"/>
                  </a:lnTo>
                  <a:lnTo>
                    <a:pt x="2913" y="905"/>
                  </a:lnTo>
                  <a:lnTo>
                    <a:pt x="2931" y="895"/>
                  </a:lnTo>
                  <a:lnTo>
                    <a:pt x="2948" y="885"/>
                  </a:lnTo>
                  <a:lnTo>
                    <a:pt x="2964" y="872"/>
                  </a:lnTo>
                  <a:lnTo>
                    <a:pt x="2980" y="856"/>
                  </a:lnTo>
                  <a:lnTo>
                    <a:pt x="2980" y="856"/>
                  </a:lnTo>
                  <a:lnTo>
                    <a:pt x="3009" y="840"/>
                  </a:lnTo>
                  <a:lnTo>
                    <a:pt x="3031" y="826"/>
                  </a:lnTo>
                  <a:lnTo>
                    <a:pt x="3051" y="813"/>
                  </a:lnTo>
                  <a:lnTo>
                    <a:pt x="3051" y="813"/>
                  </a:lnTo>
                  <a:lnTo>
                    <a:pt x="3066" y="809"/>
                  </a:lnTo>
                  <a:lnTo>
                    <a:pt x="3080" y="802"/>
                  </a:lnTo>
                  <a:lnTo>
                    <a:pt x="3093" y="794"/>
                  </a:lnTo>
                  <a:lnTo>
                    <a:pt x="3106" y="784"/>
                  </a:lnTo>
                  <a:lnTo>
                    <a:pt x="3118" y="772"/>
                  </a:lnTo>
                  <a:lnTo>
                    <a:pt x="3129" y="760"/>
                  </a:lnTo>
                  <a:lnTo>
                    <a:pt x="3140" y="746"/>
                  </a:lnTo>
                  <a:lnTo>
                    <a:pt x="3148" y="731"/>
                  </a:lnTo>
                  <a:lnTo>
                    <a:pt x="3157" y="714"/>
                  </a:lnTo>
                  <a:lnTo>
                    <a:pt x="3164" y="698"/>
                  </a:lnTo>
                  <a:lnTo>
                    <a:pt x="3171" y="681"/>
                  </a:lnTo>
                  <a:lnTo>
                    <a:pt x="3175" y="662"/>
                  </a:lnTo>
                  <a:lnTo>
                    <a:pt x="3180" y="644"/>
                  </a:lnTo>
                  <a:lnTo>
                    <a:pt x="3182" y="626"/>
                  </a:lnTo>
                  <a:lnTo>
                    <a:pt x="3184" y="607"/>
                  </a:lnTo>
                  <a:lnTo>
                    <a:pt x="3184" y="588"/>
                  </a:lnTo>
                  <a:lnTo>
                    <a:pt x="3183" y="569"/>
                  </a:lnTo>
                  <a:lnTo>
                    <a:pt x="3180" y="551"/>
                  </a:lnTo>
                  <a:lnTo>
                    <a:pt x="3175" y="532"/>
                  </a:lnTo>
                  <a:lnTo>
                    <a:pt x="3170" y="515"/>
                  </a:lnTo>
                  <a:lnTo>
                    <a:pt x="3162" y="498"/>
                  </a:lnTo>
                  <a:lnTo>
                    <a:pt x="3154" y="481"/>
                  </a:lnTo>
                  <a:lnTo>
                    <a:pt x="3143" y="466"/>
                  </a:lnTo>
                  <a:lnTo>
                    <a:pt x="3131" y="452"/>
                  </a:lnTo>
                  <a:lnTo>
                    <a:pt x="3117" y="439"/>
                  </a:lnTo>
                  <a:lnTo>
                    <a:pt x="3101" y="427"/>
                  </a:lnTo>
                  <a:lnTo>
                    <a:pt x="3083" y="417"/>
                  </a:lnTo>
                  <a:lnTo>
                    <a:pt x="3063" y="409"/>
                  </a:lnTo>
                  <a:lnTo>
                    <a:pt x="3041" y="401"/>
                  </a:lnTo>
                  <a:lnTo>
                    <a:pt x="3017" y="396"/>
                  </a:lnTo>
                  <a:lnTo>
                    <a:pt x="2991" y="392"/>
                  </a:lnTo>
                  <a:lnTo>
                    <a:pt x="2963" y="391"/>
                  </a:lnTo>
                  <a:lnTo>
                    <a:pt x="2760" y="391"/>
                  </a:lnTo>
                  <a:lnTo>
                    <a:pt x="2760" y="391"/>
                  </a:lnTo>
                  <a:lnTo>
                    <a:pt x="2748" y="391"/>
                  </a:lnTo>
                  <a:lnTo>
                    <a:pt x="2736" y="395"/>
                  </a:lnTo>
                  <a:lnTo>
                    <a:pt x="2726" y="398"/>
                  </a:lnTo>
                  <a:lnTo>
                    <a:pt x="2715" y="403"/>
                  </a:lnTo>
                  <a:lnTo>
                    <a:pt x="2705" y="410"/>
                  </a:lnTo>
                  <a:lnTo>
                    <a:pt x="2696" y="417"/>
                  </a:lnTo>
                  <a:lnTo>
                    <a:pt x="2688" y="427"/>
                  </a:lnTo>
                  <a:lnTo>
                    <a:pt x="2680" y="437"/>
                  </a:lnTo>
                  <a:lnTo>
                    <a:pt x="2674" y="448"/>
                  </a:lnTo>
                  <a:lnTo>
                    <a:pt x="2667" y="461"/>
                  </a:lnTo>
                  <a:lnTo>
                    <a:pt x="2662" y="474"/>
                  </a:lnTo>
                  <a:lnTo>
                    <a:pt x="2658" y="487"/>
                  </a:lnTo>
                  <a:lnTo>
                    <a:pt x="2653" y="502"/>
                  </a:lnTo>
                  <a:lnTo>
                    <a:pt x="2649" y="517"/>
                  </a:lnTo>
                  <a:lnTo>
                    <a:pt x="2646" y="532"/>
                  </a:lnTo>
                  <a:lnTo>
                    <a:pt x="2643" y="549"/>
                  </a:lnTo>
                  <a:lnTo>
                    <a:pt x="2643" y="549"/>
                  </a:lnTo>
                  <a:lnTo>
                    <a:pt x="2637" y="568"/>
                  </a:lnTo>
                  <a:lnTo>
                    <a:pt x="2633" y="589"/>
                  </a:lnTo>
                  <a:lnTo>
                    <a:pt x="2631" y="609"/>
                  </a:lnTo>
                  <a:lnTo>
                    <a:pt x="2628" y="630"/>
                  </a:lnTo>
                  <a:lnTo>
                    <a:pt x="2628" y="686"/>
                  </a:lnTo>
                  <a:lnTo>
                    <a:pt x="2628" y="686"/>
                  </a:lnTo>
                  <a:lnTo>
                    <a:pt x="2628" y="709"/>
                  </a:lnTo>
                  <a:lnTo>
                    <a:pt x="2632" y="733"/>
                  </a:lnTo>
                  <a:lnTo>
                    <a:pt x="2636" y="755"/>
                  </a:lnTo>
                  <a:lnTo>
                    <a:pt x="2642" y="776"/>
                  </a:lnTo>
                  <a:lnTo>
                    <a:pt x="2651" y="797"/>
                  </a:lnTo>
                  <a:lnTo>
                    <a:pt x="2661" y="815"/>
                  </a:lnTo>
                  <a:lnTo>
                    <a:pt x="2672" y="834"/>
                  </a:lnTo>
                  <a:lnTo>
                    <a:pt x="2685" y="851"/>
                  </a:lnTo>
                  <a:lnTo>
                    <a:pt x="2700" y="866"/>
                  </a:lnTo>
                  <a:lnTo>
                    <a:pt x="2715" y="880"/>
                  </a:lnTo>
                  <a:lnTo>
                    <a:pt x="2732" y="892"/>
                  </a:lnTo>
                  <a:lnTo>
                    <a:pt x="2750" y="902"/>
                  </a:lnTo>
                  <a:lnTo>
                    <a:pt x="2769" y="911"/>
                  </a:lnTo>
                  <a:lnTo>
                    <a:pt x="2789" y="916"/>
                  </a:lnTo>
                  <a:lnTo>
                    <a:pt x="2810" y="920"/>
                  </a:lnTo>
                  <a:lnTo>
                    <a:pt x="2832" y="923"/>
                  </a:lnTo>
                  <a:lnTo>
                    <a:pt x="2832" y="923"/>
                  </a:lnTo>
                  <a:close/>
                  <a:moveTo>
                    <a:pt x="2667" y="631"/>
                  </a:moveTo>
                  <a:lnTo>
                    <a:pt x="2667" y="631"/>
                  </a:lnTo>
                  <a:lnTo>
                    <a:pt x="2668" y="618"/>
                  </a:lnTo>
                  <a:lnTo>
                    <a:pt x="2669" y="606"/>
                  </a:lnTo>
                  <a:lnTo>
                    <a:pt x="2672" y="594"/>
                  </a:lnTo>
                  <a:lnTo>
                    <a:pt x="2674" y="582"/>
                  </a:lnTo>
                  <a:lnTo>
                    <a:pt x="2677" y="571"/>
                  </a:lnTo>
                  <a:lnTo>
                    <a:pt x="2680" y="559"/>
                  </a:lnTo>
                  <a:lnTo>
                    <a:pt x="2690" y="539"/>
                  </a:lnTo>
                  <a:lnTo>
                    <a:pt x="2701" y="519"/>
                  </a:lnTo>
                  <a:lnTo>
                    <a:pt x="2714" y="502"/>
                  </a:lnTo>
                  <a:lnTo>
                    <a:pt x="2728" y="486"/>
                  </a:lnTo>
                  <a:lnTo>
                    <a:pt x="2744" y="473"/>
                  </a:lnTo>
                  <a:lnTo>
                    <a:pt x="2744" y="473"/>
                  </a:lnTo>
                  <a:lnTo>
                    <a:pt x="2750" y="492"/>
                  </a:lnTo>
                  <a:lnTo>
                    <a:pt x="2758" y="512"/>
                  </a:lnTo>
                  <a:lnTo>
                    <a:pt x="2766" y="530"/>
                  </a:lnTo>
                  <a:lnTo>
                    <a:pt x="2774" y="550"/>
                  </a:lnTo>
                  <a:lnTo>
                    <a:pt x="2784" y="567"/>
                  </a:lnTo>
                  <a:lnTo>
                    <a:pt x="2795" y="585"/>
                  </a:lnTo>
                  <a:lnTo>
                    <a:pt x="2806" y="603"/>
                  </a:lnTo>
                  <a:lnTo>
                    <a:pt x="2819" y="620"/>
                  </a:lnTo>
                  <a:lnTo>
                    <a:pt x="2832" y="636"/>
                  </a:lnTo>
                  <a:lnTo>
                    <a:pt x="2846" y="652"/>
                  </a:lnTo>
                  <a:lnTo>
                    <a:pt x="2860" y="667"/>
                  </a:lnTo>
                  <a:lnTo>
                    <a:pt x="2875" y="681"/>
                  </a:lnTo>
                  <a:lnTo>
                    <a:pt x="2891" y="695"/>
                  </a:lnTo>
                  <a:lnTo>
                    <a:pt x="2908" y="708"/>
                  </a:lnTo>
                  <a:lnTo>
                    <a:pt x="2927" y="720"/>
                  </a:lnTo>
                  <a:lnTo>
                    <a:pt x="2945" y="731"/>
                  </a:lnTo>
                  <a:lnTo>
                    <a:pt x="2945" y="731"/>
                  </a:lnTo>
                  <a:lnTo>
                    <a:pt x="2970" y="744"/>
                  </a:lnTo>
                  <a:lnTo>
                    <a:pt x="2995" y="755"/>
                  </a:lnTo>
                  <a:lnTo>
                    <a:pt x="2995" y="755"/>
                  </a:lnTo>
                  <a:lnTo>
                    <a:pt x="2989" y="769"/>
                  </a:lnTo>
                  <a:lnTo>
                    <a:pt x="2984" y="783"/>
                  </a:lnTo>
                  <a:lnTo>
                    <a:pt x="2976" y="796"/>
                  </a:lnTo>
                  <a:lnTo>
                    <a:pt x="2969" y="808"/>
                  </a:lnTo>
                  <a:lnTo>
                    <a:pt x="2961" y="818"/>
                  </a:lnTo>
                  <a:lnTo>
                    <a:pt x="2951" y="829"/>
                  </a:lnTo>
                  <a:lnTo>
                    <a:pt x="2942" y="839"/>
                  </a:lnTo>
                  <a:lnTo>
                    <a:pt x="2932" y="848"/>
                  </a:lnTo>
                  <a:lnTo>
                    <a:pt x="2920" y="856"/>
                  </a:lnTo>
                  <a:lnTo>
                    <a:pt x="2909" y="863"/>
                  </a:lnTo>
                  <a:lnTo>
                    <a:pt x="2897" y="869"/>
                  </a:lnTo>
                  <a:lnTo>
                    <a:pt x="2884" y="875"/>
                  </a:lnTo>
                  <a:lnTo>
                    <a:pt x="2873" y="878"/>
                  </a:lnTo>
                  <a:lnTo>
                    <a:pt x="2859" y="881"/>
                  </a:lnTo>
                  <a:lnTo>
                    <a:pt x="2846" y="882"/>
                  </a:lnTo>
                  <a:lnTo>
                    <a:pt x="2833" y="884"/>
                  </a:lnTo>
                  <a:lnTo>
                    <a:pt x="2833" y="884"/>
                  </a:lnTo>
                  <a:lnTo>
                    <a:pt x="2815" y="881"/>
                  </a:lnTo>
                  <a:lnTo>
                    <a:pt x="2799" y="879"/>
                  </a:lnTo>
                  <a:lnTo>
                    <a:pt x="2783" y="874"/>
                  </a:lnTo>
                  <a:lnTo>
                    <a:pt x="2768" y="867"/>
                  </a:lnTo>
                  <a:lnTo>
                    <a:pt x="2753" y="859"/>
                  </a:lnTo>
                  <a:lnTo>
                    <a:pt x="2740" y="849"/>
                  </a:lnTo>
                  <a:lnTo>
                    <a:pt x="2727" y="838"/>
                  </a:lnTo>
                  <a:lnTo>
                    <a:pt x="2715" y="825"/>
                  </a:lnTo>
                  <a:lnTo>
                    <a:pt x="2704" y="812"/>
                  </a:lnTo>
                  <a:lnTo>
                    <a:pt x="2694" y="797"/>
                  </a:lnTo>
                  <a:lnTo>
                    <a:pt x="2686" y="781"/>
                  </a:lnTo>
                  <a:lnTo>
                    <a:pt x="2679" y="763"/>
                  </a:lnTo>
                  <a:lnTo>
                    <a:pt x="2674" y="745"/>
                  </a:lnTo>
                  <a:lnTo>
                    <a:pt x="2669" y="726"/>
                  </a:lnTo>
                  <a:lnTo>
                    <a:pt x="2667" y="707"/>
                  </a:lnTo>
                  <a:lnTo>
                    <a:pt x="2666" y="686"/>
                  </a:lnTo>
                  <a:lnTo>
                    <a:pt x="2667" y="631"/>
                  </a:lnTo>
                  <a:close/>
                  <a:moveTo>
                    <a:pt x="1737" y="586"/>
                  </a:moveTo>
                  <a:lnTo>
                    <a:pt x="1671" y="576"/>
                  </a:lnTo>
                  <a:lnTo>
                    <a:pt x="1528" y="877"/>
                  </a:lnTo>
                  <a:lnTo>
                    <a:pt x="1383" y="572"/>
                  </a:lnTo>
                  <a:lnTo>
                    <a:pt x="1329" y="583"/>
                  </a:lnTo>
                  <a:lnTo>
                    <a:pt x="1329" y="583"/>
                  </a:lnTo>
                  <a:lnTo>
                    <a:pt x="1328" y="629"/>
                  </a:lnTo>
                  <a:lnTo>
                    <a:pt x="1328" y="629"/>
                  </a:lnTo>
                  <a:lnTo>
                    <a:pt x="1328" y="682"/>
                  </a:lnTo>
                  <a:lnTo>
                    <a:pt x="1411" y="709"/>
                  </a:lnTo>
                  <a:lnTo>
                    <a:pt x="1342" y="771"/>
                  </a:lnTo>
                  <a:lnTo>
                    <a:pt x="1529" y="992"/>
                  </a:lnTo>
                  <a:lnTo>
                    <a:pt x="1724" y="771"/>
                  </a:lnTo>
                  <a:lnTo>
                    <a:pt x="1656" y="709"/>
                  </a:lnTo>
                  <a:lnTo>
                    <a:pt x="1739" y="682"/>
                  </a:lnTo>
                  <a:lnTo>
                    <a:pt x="1739" y="682"/>
                  </a:lnTo>
                  <a:lnTo>
                    <a:pt x="1737" y="586"/>
                  </a:lnTo>
                  <a:lnTo>
                    <a:pt x="1737" y="586"/>
                  </a:lnTo>
                  <a:close/>
                  <a:moveTo>
                    <a:pt x="3146" y="1170"/>
                  </a:moveTo>
                  <a:lnTo>
                    <a:pt x="3146" y="1170"/>
                  </a:lnTo>
                  <a:lnTo>
                    <a:pt x="3144" y="1150"/>
                  </a:lnTo>
                  <a:lnTo>
                    <a:pt x="3141" y="1132"/>
                  </a:lnTo>
                  <a:lnTo>
                    <a:pt x="3136" y="1114"/>
                  </a:lnTo>
                  <a:lnTo>
                    <a:pt x="3131" y="1098"/>
                  </a:lnTo>
                  <a:lnTo>
                    <a:pt x="3125" y="1083"/>
                  </a:lnTo>
                  <a:lnTo>
                    <a:pt x="3118" y="1069"/>
                  </a:lnTo>
                  <a:lnTo>
                    <a:pt x="3110" y="1056"/>
                  </a:lnTo>
                  <a:lnTo>
                    <a:pt x="3101" y="1044"/>
                  </a:lnTo>
                  <a:lnTo>
                    <a:pt x="3091" y="1033"/>
                  </a:lnTo>
                  <a:lnTo>
                    <a:pt x="3079" y="1023"/>
                  </a:lnTo>
                  <a:lnTo>
                    <a:pt x="3066" y="1016"/>
                  </a:lnTo>
                  <a:lnTo>
                    <a:pt x="3052" y="1009"/>
                  </a:lnTo>
                  <a:lnTo>
                    <a:pt x="3036" y="1004"/>
                  </a:lnTo>
                  <a:lnTo>
                    <a:pt x="3018" y="1001"/>
                  </a:lnTo>
                  <a:lnTo>
                    <a:pt x="3000" y="997"/>
                  </a:lnTo>
                  <a:lnTo>
                    <a:pt x="2981" y="997"/>
                  </a:lnTo>
                  <a:lnTo>
                    <a:pt x="2795" y="997"/>
                  </a:lnTo>
                  <a:lnTo>
                    <a:pt x="2795" y="997"/>
                  </a:lnTo>
                  <a:lnTo>
                    <a:pt x="2775" y="997"/>
                  </a:lnTo>
                  <a:lnTo>
                    <a:pt x="2757" y="1000"/>
                  </a:lnTo>
                  <a:lnTo>
                    <a:pt x="2739" y="1003"/>
                  </a:lnTo>
                  <a:lnTo>
                    <a:pt x="2721" y="1008"/>
                  </a:lnTo>
                  <a:lnTo>
                    <a:pt x="2706" y="1014"/>
                  </a:lnTo>
                  <a:lnTo>
                    <a:pt x="2691" y="1020"/>
                  </a:lnTo>
                  <a:lnTo>
                    <a:pt x="2677" y="1029"/>
                  </a:lnTo>
                  <a:lnTo>
                    <a:pt x="2664" y="1037"/>
                  </a:lnTo>
                  <a:lnTo>
                    <a:pt x="2652" y="1048"/>
                  </a:lnTo>
                  <a:lnTo>
                    <a:pt x="2641" y="1059"/>
                  </a:lnTo>
                  <a:lnTo>
                    <a:pt x="2632" y="1071"/>
                  </a:lnTo>
                  <a:lnTo>
                    <a:pt x="2622" y="1084"/>
                  </a:lnTo>
                  <a:lnTo>
                    <a:pt x="2614" y="1098"/>
                  </a:lnTo>
                  <a:lnTo>
                    <a:pt x="2607" y="1112"/>
                  </a:lnTo>
                  <a:lnTo>
                    <a:pt x="2600" y="1127"/>
                  </a:lnTo>
                  <a:lnTo>
                    <a:pt x="2596" y="1144"/>
                  </a:lnTo>
                  <a:lnTo>
                    <a:pt x="2596" y="1144"/>
                  </a:lnTo>
                  <a:lnTo>
                    <a:pt x="2567" y="1248"/>
                  </a:lnTo>
                  <a:lnTo>
                    <a:pt x="2541" y="1337"/>
                  </a:lnTo>
                  <a:lnTo>
                    <a:pt x="2529" y="1378"/>
                  </a:lnTo>
                  <a:lnTo>
                    <a:pt x="2517" y="1411"/>
                  </a:lnTo>
                  <a:lnTo>
                    <a:pt x="2511" y="1413"/>
                  </a:lnTo>
                  <a:lnTo>
                    <a:pt x="2511" y="1413"/>
                  </a:lnTo>
                  <a:lnTo>
                    <a:pt x="2464" y="1389"/>
                  </a:lnTo>
                  <a:lnTo>
                    <a:pt x="2415" y="1366"/>
                  </a:lnTo>
                  <a:lnTo>
                    <a:pt x="2365" y="1345"/>
                  </a:lnTo>
                  <a:lnTo>
                    <a:pt x="2313" y="1325"/>
                  </a:lnTo>
                  <a:lnTo>
                    <a:pt x="2260" y="1306"/>
                  </a:lnTo>
                  <a:lnTo>
                    <a:pt x="2205" y="1289"/>
                  </a:lnTo>
                  <a:lnTo>
                    <a:pt x="2147" y="1274"/>
                  </a:lnTo>
                  <a:lnTo>
                    <a:pt x="2090" y="1259"/>
                  </a:lnTo>
                  <a:lnTo>
                    <a:pt x="2031" y="1247"/>
                  </a:lnTo>
                  <a:lnTo>
                    <a:pt x="1969" y="1235"/>
                  </a:lnTo>
                  <a:lnTo>
                    <a:pt x="1907" y="1225"/>
                  </a:lnTo>
                  <a:lnTo>
                    <a:pt x="1845" y="1217"/>
                  </a:lnTo>
                  <a:lnTo>
                    <a:pt x="1780" y="1211"/>
                  </a:lnTo>
                  <a:lnTo>
                    <a:pt x="1715" y="1207"/>
                  </a:lnTo>
                  <a:lnTo>
                    <a:pt x="1649" y="1204"/>
                  </a:lnTo>
                  <a:lnTo>
                    <a:pt x="1582" y="1203"/>
                  </a:lnTo>
                  <a:lnTo>
                    <a:pt x="1582" y="1203"/>
                  </a:lnTo>
                  <a:lnTo>
                    <a:pt x="1516" y="1204"/>
                  </a:lnTo>
                  <a:lnTo>
                    <a:pt x="1451" y="1207"/>
                  </a:lnTo>
                  <a:lnTo>
                    <a:pt x="1388" y="1211"/>
                  </a:lnTo>
                  <a:lnTo>
                    <a:pt x="1325" y="1217"/>
                  </a:lnTo>
                  <a:lnTo>
                    <a:pt x="1262" y="1225"/>
                  </a:lnTo>
                  <a:lnTo>
                    <a:pt x="1202" y="1234"/>
                  </a:lnTo>
                  <a:lnTo>
                    <a:pt x="1142" y="1245"/>
                  </a:lnTo>
                  <a:lnTo>
                    <a:pt x="1084" y="1258"/>
                  </a:lnTo>
                  <a:lnTo>
                    <a:pt x="1027" y="1271"/>
                  </a:lnTo>
                  <a:lnTo>
                    <a:pt x="970" y="1286"/>
                  </a:lnTo>
                  <a:lnTo>
                    <a:pt x="915" y="1303"/>
                  </a:lnTo>
                  <a:lnTo>
                    <a:pt x="862" y="1320"/>
                  </a:lnTo>
                  <a:lnTo>
                    <a:pt x="812" y="1340"/>
                  </a:lnTo>
                  <a:lnTo>
                    <a:pt x="762" y="1361"/>
                  </a:lnTo>
                  <a:lnTo>
                    <a:pt x="714" y="1382"/>
                  </a:lnTo>
                  <a:lnTo>
                    <a:pt x="668" y="1406"/>
                  </a:lnTo>
                  <a:lnTo>
                    <a:pt x="597" y="1157"/>
                  </a:lnTo>
                  <a:lnTo>
                    <a:pt x="597" y="1157"/>
                  </a:lnTo>
                  <a:lnTo>
                    <a:pt x="591" y="1139"/>
                  </a:lnTo>
                  <a:lnTo>
                    <a:pt x="585" y="1123"/>
                  </a:lnTo>
                  <a:lnTo>
                    <a:pt x="577" y="1107"/>
                  </a:lnTo>
                  <a:lnTo>
                    <a:pt x="570" y="1093"/>
                  </a:lnTo>
                  <a:lnTo>
                    <a:pt x="560" y="1079"/>
                  </a:lnTo>
                  <a:lnTo>
                    <a:pt x="550" y="1066"/>
                  </a:lnTo>
                  <a:lnTo>
                    <a:pt x="539" y="1054"/>
                  </a:lnTo>
                  <a:lnTo>
                    <a:pt x="527" y="1042"/>
                  </a:lnTo>
                  <a:lnTo>
                    <a:pt x="513" y="1032"/>
                  </a:lnTo>
                  <a:lnTo>
                    <a:pt x="499" y="1023"/>
                  </a:lnTo>
                  <a:lnTo>
                    <a:pt x="484" y="1016"/>
                  </a:lnTo>
                  <a:lnTo>
                    <a:pt x="468" y="1009"/>
                  </a:lnTo>
                  <a:lnTo>
                    <a:pt x="451" y="1004"/>
                  </a:lnTo>
                  <a:lnTo>
                    <a:pt x="432" y="1001"/>
                  </a:lnTo>
                  <a:lnTo>
                    <a:pt x="413" y="997"/>
                  </a:lnTo>
                  <a:lnTo>
                    <a:pt x="392" y="997"/>
                  </a:lnTo>
                  <a:lnTo>
                    <a:pt x="206" y="997"/>
                  </a:lnTo>
                  <a:lnTo>
                    <a:pt x="206" y="997"/>
                  </a:lnTo>
                  <a:lnTo>
                    <a:pt x="186" y="997"/>
                  </a:lnTo>
                  <a:lnTo>
                    <a:pt x="168" y="1001"/>
                  </a:lnTo>
                  <a:lnTo>
                    <a:pt x="151" y="1004"/>
                  </a:lnTo>
                  <a:lnTo>
                    <a:pt x="135" y="1009"/>
                  </a:lnTo>
                  <a:lnTo>
                    <a:pt x="121" y="1016"/>
                  </a:lnTo>
                  <a:lnTo>
                    <a:pt x="108" y="1023"/>
                  </a:lnTo>
                  <a:lnTo>
                    <a:pt x="96" y="1033"/>
                  </a:lnTo>
                  <a:lnTo>
                    <a:pt x="86" y="1044"/>
                  </a:lnTo>
                  <a:lnTo>
                    <a:pt x="77" y="1056"/>
                  </a:lnTo>
                  <a:lnTo>
                    <a:pt x="68" y="1069"/>
                  </a:lnTo>
                  <a:lnTo>
                    <a:pt x="62" y="1083"/>
                  </a:lnTo>
                  <a:lnTo>
                    <a:pt x="55" y="1098"/>
                  </a:lnTo>
                  <a:lnTo>
                    <a:pt x="51" y="1114"/>
                  </a:lnTo>
                  <a:lnTo>
                    <a:pt x="46" y="1132"/>
                  </a:lnTo>
                  <a:lnTo>
                    <a:pt x="43" y="1150"/>
                  </a:lnTo>
                  <a:lnTo>
                    <a:pt x="41" y="1170"/>
                  </a:lnTo>
                  <a:lnTo>
                    <a:pt x="0" y="1611"/>
                  </a:lnTo>
                  <a:lnTo>
                    <a:pt x="78" y="1611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22" y="1149"/>
                  </a:lnTo>
                  <a:lnTo>
                    <a:pt x="124" y="1137"/>
                  </a:lnTo>
                  <a:lnTo>
                    <a:pt x="128" y="1126"/>
                  </a:lnTo>
                  <a:lnTo>
                    <a:pt x="131" y="1118"/>
                  </a:lnTo>
                  <a:lnTo>
                    <a:pt x="134" y="1109"/>
                  </a:lnTo>
                  <a:lnTo>
                    <a:pt x="138" y="1101"/>
                  </a:lnTo>
                  <a:lnTo>
                    <a:pt x="144" y="1096"/>
                  </a:lnTo>
                  <a:lnTo>
                    <a:pt x="149" y="1091"/>
                  </a:lnTo>
                  <a:lnTo>
                    <a:pt x="156" y="1086"/>
                  </a:lnTo>
                  <a:lnTo>
                    <a:pt x="162" y="1082"/>
                  </a:lnTo>
                  <a:lnTo>
                    <a:pt x="170" y="1080"/>
                  </a:lnTo>
                  <a:lnTo>
                    <a:pt x="177" y="1078"/>
                  </a:lnTo>
                  <a:lnTo>
                    <a:pt x="186" y="1077"/>
                  </a:lnTo>
                  <a:lnTo>
                    <a:pt x="206" y="1075"/>
                  </a:lnTo>
                  <a:lnTo>
                    <a:pt x="392" y="1075"/>
                  </a:lnTo>
                  <a:lnTo>
                    <a:pt x="392" y="1075"/>
                  </a:lnTo>
                  <a:lnTo>
                    <a:pt x="405" y="1075"/>
                  </a:lnTo>
                  <a:lnTo>
                    <a:pt x="419" y="1077"/>
                  </a:lnTo>
                  <a:lnTo>
                    <a:pt x="431" y="1080"/>
                  </a:lnTo>
                  <a:lnTo>
                    <a:pt x="444" y="1083"/>
                  </a:lnTo>
                  <a:lnTo>
                    <a:pt x="455" y="1087"/>
                  </a:lnTo>
                  <a:lnTo>
                    <a:pt x="467" y="1092"/>
                  </a:lnTo>
                  <a:lnTo>
                    <a:pt x="477" y="1098"/>
                  </a:lnTo>
                  <a:lnTo>
                    <a:pt x="486" y="1105"/>
                  </a:lnTo>
                  <a:lnTo>
                    <a:pt x="496" y="1112"/>
                  </a:lnTo>
                  <a:lnTo>
                    <a:pt x="504" y="1121"/>
                  </a:lnTo>
                  <a:lnTo>
                    <a:pt x="512" y="1130"/>
                  </a:lnTo>
                  <a:lnTo>
                    <a:pt x="519" y="1139"/>
                  </a:lnTo>
                  <a:lnTo>
                    <a:pt x="525" y="1150"/>
                  </a:lnTo>
                  <a:lnTo>
                    <a:pt x="531" y="1161"/>
                  </a:lnTo>
                  <a:lnTo>
                    <a:pt x="535" y="1173"/>
                  </a:lnTo>
                  <a:lnTo>
                    <a:pt x="538" y="1185"/>
                  </a:lnTo>
                  <a:lnTo>
                    <a:pt x="612" y="1482"/>
                  </a:lnTo>
                  <a:lnTo>
                    <a:pt x="956" y="1531"/>
                  </a:lnTo>
                  <a:lnTo>
                    <a:pt x="956" y="1696"/>
                  </a:lnTo>
                  <a:lnTo>
                    <a:pt x="455" y="1696"/>
                  </a:lnTo>
                  <a:lnTo>
                    <a:pt x="305" y="1352"/>
                  </a:lnTo>
                  <a:lnTo>
                    <a:pt x="269" y="1368"/>
                  </a:lnTo>
                  <a:lnTo>
                    <a:pt x="379" y="1619"/>
                  </a:lnTo>
                  <a:lnTo>
                    <a:pt x="379" y="1619"/>
                  </a:lnTo>
                  <a:lnTo>
                    <a:pt x="364" y="1636"/>
                  </a:lnTo>
                  <a:lnTo>
                    <a:pt x="350" y="1652"/>
                  </a:lnTo>
                  <a:lnTo>
                    <a:pt x="336" y="1670"/>
                  </a:lnTo>
                  <a:lnTo>
                    <a:pt x="324" y="1687"/>
                  </a:lnTo>
                  <a:lnTo>
                    <a:pt x="311" y="1704"/>
                  </a:lnTo>
                  <a:lnTo>
                    <a:pt x="300" y="1722"/>
                  </a:lnTo>
                  <a:lnTo>
                    <a:pt x="290" y="1739"/>
                  </a:lnTo>
                  <a:lnTo>
                    <a:pt x="280" y="1757"/>
                  </a:lnTo>
                  <a:lnTo>
                    <a:pt x="270" y="1776"/>
                  </a:lnTo>
                  <a:lnTo>
                    <a:pt x="263" y="1794"/>
                  </a:lnTo>
                  <a:lnTo>
                    <a:pt x="255" y="1813"/>
                  </a:lnTo>
                  <a:lnTo>
                    <a:pt x="247" y="1831"/>
                  </a:lnTo>
                  <a:lnTo>
                    <a:pt x="242" y="1851"/>
                  </a:lnTo>
                  <a:lnTo>
                    <a:pt x="237" y="1869"/>
                  </a:lnTo>
                  <a:lnTo>
                    <a:pt x="232" y="1888"/>
                  </a:lnTo>
                  <a:lnTo>
                    <a:pt x="228" y="1908"/>
                  </a:lnTo>
                  <a:lnTo>
                    <a:pt x="2934" y="1893"/>
                  </a:lnTo>
                  <a:lnTo>
                    <a:pt x="2934" y="1893"/>
                  </a:lnTo>
                  <a:lnTo>
                    <a:pt x="2930" y="1877"/>
                  </a:lnTo>
                  <a:lnTo>
                    <a:pt x="2926" y="1859"/>
                  </a:lnTo>
                  <a:lnTo>
                    <a:pt x="2915" y="1826"/>
                  </a:lnTo>
                  <a:lnTo>
                    <a:pt x="2902" y="1792"/>
                  </a:lnTo>
                  <a:lnTo>
                    <a:pt x="2887" y="1759"/>
                  </a:lnTo>
                  <a:lnTo>
                    <a:pt x="2868" y="1728"/>
                  </a:lnTo>
                  <a:lnTo>
                    <a:pt x="2848" y="1697"/>
                  </a:lnTo>
                  <a:lnTo>
                    <a:pt x="2825" y="1666"/>
                  </a:lnTo>
                  <a:lnTo>
                    <a:pt x="2801" y="1636"/>
                  </a:lnTo>
                  <a:lnTo>
                    <a:pt x="2918" y="1368"/>
                  </a:lnTo>
                  <a:lnTo>
                    <a:pt x="2882" y="1352"/>
                  </a:lnTo>
                  <a:lnTo>
                    <a:pt x="2732" y="1696"/>
                  </a:lnTo>
                  <a:lnTo>
                    <a:pt x="2231" y="1696"/>
                  </a:lnTo>
                  <a:lnTo>
                    <a:pt x="2231" y="1531"/>
                  </a:lnTo>
                  <a:lnTo>
                    <a:pt x="2575" y="1482"/>
                  </a:lnTo>
                  <a:lnTo>
                    <a:pt x="2575" y="1482"/>
                  </a:lnTo>
                  <a:lnTo>
                    <a:pt x="2586" y="1446"/>
                  </a:lnTo>
                  <a:lnTo>
                    <a:pt x="2600" y="1400"/>
                  </a:lnTo>
                  <a:lnTo>
                    <a:pt x="2628" y="1293"/>
                  </a:lnTo>
                  <a:lnTo>
                    <a:pt x="2661" y="1160"/>
                  </a:lnTo>
                  <a:lnTo>
                    <a:pt x="2661" y="1160"/>
                  </a:lnTo>
                  <a:lnTo>
                    <a:pt x="2664" y="1150"/>
                  </a:lnTo>
                  <a:lnTo>
                    <a:pt x="2668" y="1140"/>
                  </a:lnTo>
                  <a:lnTo>
                    <a:pt x="2674" y="1132"/>
                  </a:lnTo>
                  <a:lnTo>
                    <a:pt x="2679" y="1123"/>
                  </a:lnTo>
                  <a:lnTo>
                    <a:pt x="2686" y="1116"/>
                  </a:lnTo>
                  <a:lnTo>
                    <a:pt x="2693" y="1109"/>
                  </a:lnTo>
                  <a:lnTo>
                    <a:pt x="2701" y="1103"/>
                  </a:lnTo>
                  <a:lnTo>
                    <a:pt x="2709" y="1097"/>
                  </a:lnTo>
                  <a:lnTo>
                    <a:pt x="2719" y="1092"/>
                  </a:lnTo>
                  <a:lnTo>
                    <a:pt x="2728" y="1087"/>
                  </a:lnTo>
                  <a:lnTo>
                    <a:pt x="2739" y="1083"/>
                  </a:lnTo>
                  <a:lnTo>
                    <a:pt x="2749" y="1081"/>
                  </a:lnTo>
                  <a:lnTo>
                    <a:pt x="2760" y="1078"/>
                  </a:lnTo>
                  <a:lnTo>
                    <a:pt x="2771" y="1077"/>
                  </a:lnTo>
                  <a:lnTo>
                    <a:pt x="2783" y="1075"/>
                  </a:lnTo>
                  <a:lnTo>
                    <a:pt x="2795" y="1075"/>
                  </a:lnTo>
                  <a:lnTo>
                    <a:pt x="2981" y="1075"/>
                  </a:lnTo>
                  <a:lnTo>
                    <a:pt x="2981" y="1075"/>
                  </a:lnTo>
                  <a:lnTo>
                    <a:pt x="3000" y="1077"/>
                  </a:lnTo>
                  <a:lnTo>
                    <a:pt x="3009" y="1078"/>
                  </a:lnTo>
                  <a:lnTo>
                    <a:pt x="3017" y="1080"/>
                  </a:lnTo>
                  <a:lnTo>
                    <a:pt x="3025" y="1082"/>
                  </a:lnTo>
                  <a:lnTo>
                    <a:pt x="3031" y="1086"/>
                  </a:lnTo>
                  <a:lnTo>
                    <a:pt x="3038" y="1091"/>
                  </a:lnTo>
                  <a:lnTo>
                    <a:pt x="3043" y="1096"/>
                  </a:lnTo>
                  <a:lnTo>
                    <a:pt x="3048" y="1101"/>
                  </a:lnTo>
                  <a:lnTo>
                    <a:pt x="3052" y="1109"/>
                  </a:lnTo>
                  <a:lnTo>
                    <a:pt x="3056" y="1118"/>
                  </a:lnTo>
                  <a:lnTo>
                    <a:pt x="3060" y="1126"/>
                  </a:lnTo>
                  <a:lnTo>
                    <a:pt x="3063" y="1137"/>
                  </a:lnTo>
                  <a:lnTo>
                    <a:pt x="3065" y="1149"/>
                  </a:lnTo>
                  <a:lnTo>
                    <a:pt x="3068" y="1176"/>
                  </a:lnTo>
                  <a:lnTo>
                    <a:pt x="3108" y="1611"/>
                  </a:lnTo>
                  <a:lnTo>
                    <a:pt x="3186" y="1611"/>
                  </a:lnTo>
                  <a:lnTo>
                    <a:pt x="3146" y="1170"/>
                  </a:lnTo>
                  <a:close/>
                  <a:moveTo>
                    <a:pt x="1175" y="1795"/>
                  </a:moveTo>
                  <a:lnTo>
                    <a:pt x="1394" y="1306"/>
                  </a:lnTo>
                  <a:lnTo>
                    <a:pt x="1803" y="1306"/>
                  </a:lnTo>
                  <a:lnTo>
                    <a:pt x="2022" y="1795"/>
                  </a:lnTo>
                  <a:lnTo>
                    <a:pt x="1175" y="1795"/>
                  </a:lnTo>
                  <a:close/>
                  <a:moveTo>
                    <a:pt x="1324" y="1713"/>
                  </a:moveTo>
                  <a:lnTo>
                    <a:pt x="1872" y="1713"/>
                  </a:lnTo>
                  <a:lnTo>
                    <a:pt x="1856" y="1674"/>
                  </a:lnTo>
                  <a:lnTo>
                    <a:pt x="1341" y="1674"/>
                  </a:lnTo>
                  <a:lnTo>
                    <a:pt x="1324" y="1713"/>
                  </a:lnTo>
                  <a:close/>
                  <a:moveTo>
                    <a:pt x="1360" y="1632"/>
                  </a:moveTo>
                  <a:lnTo>
                    <a:pt x="1836" y="1632"/>
                  </a:lnTo>
                  <a:lnTo>
                    <a:pt x="1820" y="1593"/>
                  </a:lnTo>
                  <a:lnTo>
                    <a:pt x="1377" y="1593"/>
                  </a:lnTo>
                  <a:lnTo>
                    <a:pt x="1360" y="1632"/>
                  </a:lnTo>
                  <a:close/>
                  <a:moveTo>
                    <a:pt x="1784" y="1511"/>
                  </a:moveTo>
                  <a:lnTo>
                    <a:pt x="1411" y="1511"/>
                  </a:lnTo>
                  <a:lnTo>
                    <a:pt x="1395" y="1550"/>
                  </a:lnTo>
                  <a:lnTo>
                    <a:pt x="1802" y="1550"/>
                  </a:lnTo>
                  <a:lnTo>
                    <a:pt x="1784" y="1511"/>
                  </a:lnTo>
                  <a:close/>
                  <a:moveTo>
                    <a:pt x="113" y="766"/>
                  </a:moveTo>
                  <a:lnTo>
                    <a:pt x="113" y="766"/>
                  </a:lnTo>
                  <a:lnTo>
                    <a:pt x="119" y="783"/>
                  </a:lnTo>
                  <a:lnTo>
                    <a:pt x="125" y="799"/>
                  </a:lnTo>
                  <a:lnTo>
                    <a:pt x="133" y="814"/>
                  </a:lnTo>
                  <a:lnTo>
                    <a:pt x="143" y="828"/>
                  </a:lnTo>
                  <a:lnTo>
                    <a:pt x="152" y="842"/>
                  </a:lnTo>
                  <a:lnTo>
                    <a:pt x="162" y="855"/>
                  </a:lnTo>
                  <a:lnTo>
                    <a:pt x="174" y="867"/>
                  </a:lnTo>
                  <a:lnTo>
                    <a:pt x="187" y="878"/>
                  </a:lnTo>
                  <a:lnTo>
                    <a:pt x="200" y="888"/>
                  </a:lnTo>
                  <a:lnTo>
                    <a:pt x="214" y="897"/>
                  </a:lnTo>
                  <a:lnTo>
                    <a:pt x="228" y="904"/>
                  </a:lnTo>
                  <a:lnTo>
                    <a:pt x="243" y="911"/>
                  </a:lnTo>
                  <a:lnTo>
                    <a:pt x="259" y="915"/>
                  </a:lnTo>
                  <a:lnTo>
                    <a:pt x="276" y="919"/>
                  </a:lnTo>
                  <a:lnTo>
                    <a:pt x="292" y="921"/>
                  </a:lnTo>
                  <a:lnTo>
                    <a:pt x="309" y="923"/>
                  </a:lnTo>
                  <a:lnTo>
                    <a:pt x="309" y="923"/>
                  </a:lnTo>
                  <a:lnTo>
                    <a:pt x="331" y="920"/>
                  </a:lnTo>
                  <a:lnTo>
                    <a:pt x="351" y="917"/>
                  </a:lnTo>
                  <a:lnTo>
                    <a:pt x="371" y="912"/>
                  </a:lnTo>
                  <a:lnTo>
                    <a:pt x="390" y="904"/>
                  </a:lnTo>
                  <a:lnTo>
                    <a:pt x="409" y="894"/>
                  </a:lnTo>
                  <a:lnTo>
                    <a:pt x="426" y="882"/>
                  </a:lnTo>
                  <a:lnTo>
                    <a:pt x="441" y="869"/>
                  </a:lnTo>
                  <a:lnTo>
                    <a:pt x="456" y="854"/>
                  </a:lnTo>
                  <a:lnTo>
                    <a:pt x="469" y="838"/>
                  </a:lnTo>
                  <a:lnTo>
                    <a:pt x="481" y="821"/>
                  </a:lnTo>
                  <a:lnTo>
                    <a:pt x="491" y="802"/>
                  </a:lnTo>
                  <a:lnTo>
                    <a:pt x="499" y="783"/>
                  </a:lnTo>
                  <a:lnTo>
                    <a:pt x="507" y="761"/>
                  </a:lnTo>
                  <a:lnTo>
                    <a:pt x="511" y="740"/>
                  </a:lnTo>
                  <a:lnTo>
                    <a:pt x="514" y="718"/>
                  </a:lnTo>
                  <a:lnTo>
                    <a:pt x="516" y="695"/>
                  </a:lnTo>
                  <a:lnTo>
                    <a:pt x="516" y="631"/>
                  </a:lnTo>
                  <a:lnTo>
                    <a:pt x="516" y="631"/>
                  </a:lnTo>
                  <a:lnTo>
                    <a:pt x="516" y="618"/>
                  </a:lnTo>
                  <a:lnTo>
                    <a:pt x="514" y="605"/>
                  </a:lnTo>
                  <a:lnTo>
                    <a:pt x="512" y="593"/>
                  </a:lnTo>
                  <a:lnTo>
                    <a:pt x="510" y="580"/>
                  </a:lnTo>
                  <a:lnTo>
                    <a:pt x="504" y="556"/>
                  </a:lnTo>
                  <a:lnTo>
                    <a:pt x="495" y="533"/>
                  </a:lnTo>
                  <a:lnTo>
                    <a:pt x="484" y="511"/>
                  </a:lnTo>
                  <a:lnTo>
                    <a:pt x="471" y="491"/>
                  </a:lnTo>
                  <a:lnTo>
                    <a:pt x="457" y="473"/>
                  </a:lnTo>
                  <a:lnTo>
                    <a:pt x="440" y="455"/>
                  </a:lnTo>
                  <a:lnTo>
                    <a:pt x="461" y="443"/>
                  </a:lnTo>
                  <a:lnTo>
                    <a:pt x="461" y="443"/>
                  </a:lnTo>
                  <a:lnTo>
                    <a:pt x="467" y="440"/>
                  </a:lnTo>
                  <a:lnTo>
                    <a:pt x="472" y="436"/>
                  </a:lnTo>
                  <a:lnTo>
                    <a:pt x="476" y="431"/>
                  </a:lnTo>
                  <a:lnTo>
                    <a:pt x="479" y="427"/>
                  </a:lnTo>
                  <a:lnTo>
                    <a:pt x="480" y="423"/>
                  </a:lnTo>
                  <a:lnTo>
                    <a:pt x="481" y="417"/>
                  </a:lnTo>
                  <a:lnTo>
                    <a:pt x="482" y="413"/>
                  </a:lnTo>
                  <a:lnTo>
                    <a:pt x="482" y="409"/>
                  </a:lnTo>
                  <a:lnTo>
                    <a:pt x="481" y="404"/>
                  </a:lnTo>
                  <a:lnTo>
                    <a:pt x="479" y="400"/>
                  </a:lnTo>
                  <a:lnTo>
                    <a:pt x="477" y="397"/>
                  </a:lnTo>
                  <a:lnTo>
                    <a:pt x="474" y="394"/>
                  </a:lnTo>
                  <a:lnTo>
                    <a:pt x="471" y="390"/>
                  </a:lnTo>
                  <a:lnTo>
                    <a:pt x="468" y="388"/>
                  </a:lnTo>
                  <a:lnTo>
                    <a:pt x="464" y="387"/>
                  </a:lnTo>
                  <a:lnTo>
                    <a:pt x="459" y="387"/>
                  </a:lnTo>
                  <a:lnTo>
                    <a:pt x="300" y="385"/>
                  </a:lnTo>
                  <a:lnTo>
                    <a:pt x="300" y="38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75" y="385"/>
                  </a:lnTo>
                  <a:lnTo>
                    <a:pt x="260" y="386"/>
                  </a:lnTo>
                  <a:lnTo>
                    <a:pt x="246" y="388"/>
                  </a:lnTo>
                  <a:lnTo>
                    <a:pt x="233" y="391"/>
                  </a:lnTo>
                  <a:lnTo>
                    <a:pt x="233" y="391"/>
                  </a:lnTo>
                  <a:lnTo>
                    <a:pt x="214" y="398"/>
                  </a:lnTo>
                  <a:lnTo>
                    <a:pt x="197" y="405"/>
                  </a:lnTo>
                  <a:lnTo>
                    <a:pt x="180" y="414"/>
                  </a:lnTo>
                  <a:lnTo>
                    <a:pt x="164" y="425"/>
                  </a:lnTo>
                  <a:lnTo>
                    <a:pt x="149" y="437"/>
                  </a:lnTo>
                  <a:lnTo>
                    <a:pt x="135" y="450"/>
                  </a:lnTo>
                  <a:lnTo>
                    <a:pt x="122" y="464"/>
                  </a:lnTo>
                  <a:lnTo>
                    <a:pt x="110" y="479"/>
                  </a:lnTo>
                  <a:lnTo>
                    <a:pt x="99" y="495"/>
                  </a:lnTo>
                  <a:lnTo>
                    <a:pt x="90" y="513"/>
                  </a:lnTo>
                  <a:lnTo>
                    <a:pt x="82" y="531"/>
                  </a:lnTo>
                  <a:lnTo>
                    <a:pt x="76" y="551"/>
                  </a:lnTo>
                  <a:lnTo>
                    <a:pt x="70" y="570"/>
                  </a:lnTo>
                  <a:lnTo>
                    <a:pt x="66" y="590"/>
                  </a:lnTo>
                  <a:lnTo>
                    <a:pt x="64" y="610"/>
                  </a:lnTo>
                  <a:lnTo>
                    <a:pt x="63" y="631"/>
                  </a:lnTo>
                  <a:lnTo>
                    <a:pt x="63" y="695"/>
                  </a:lnTo>
                  <a:lnTo>
                    <a:pt x="63" y="695"/>
                  </a:lnTo>
                  <a:lnTo>
                    <a:pt x="64" y="706"/>
                  </a:lnTo>
                  <a:lnTo>
                    <a:pt x="66" y="717"/>
                  </a:lnTo>
                  <a:lnTo>
                    <a:pt x="70" y="727"/>
                  </a:lnTo>
                  <a:lnTo>
                    <a:pt x="77" y="736"/>
                  </a:lnTo>
                  <a:lnTo>
                    <a:pt x="83" y="745"/>
                  </a:lnTo>
                  <a:lnTo>
                    <a:pt x="92" y="752"/>
                  </a:lnTo>
                  <a:lnTo>
                    <a:pt x="103" y="760"/>
                  </a:lnTo>
                  <a:lnTo>
                    <a:pt x="113" y="766"/>
                  </a:lnTo>
                  <a:lnTo>
                    <a:pt x="113" y="766"/>
                  </a:lnTo>
                  <a:close/>
                  <a:moveTo>
                    <a:pt x="142" y="665"/>
                  </a:moveTo>
                  <a:lnTo>
                    <a:pt x="222" y="665"/>
                  </a:lnTo>
                  <a:lnTo>
                    <a:pt x="222" y="606"/>
                  </a:lnTo>
                  <a:lnTo>
                    <a:pt x="335" y="603"/>
                  </a:lnTo>
                  <a:lnTo>
                    <a:pt x="284" y="542"/>
                  </a:lnTo>
                  <a:lnTo>
                    <a:pt x="404" y="476"/>
                  </a:lnTo>
                  <a:lnTo>
                    <a:pt x="404" y="476"/>
                  </a:lnTo>
                  <a:lnTo>
                    <a:pt x="419" y="489"/>
                  </a:lnTo>
                  <a:lnTo>
                    <a:pt x="433" y="505"/>
                  </a:lnTo>
                  <a:lnTo>
                    <a:pt x="446" y="523"/>
                  </a:lnTo>
                  <a:lnTo>
                    <a:pt x="457" y="542"/>
                  </a:lnTo>
                  <a:lnTo>
                    <a:pt x="465" y="563"/>
                  </a:lnTo>
                  <a:lnTo>
                    <a:pt x="471" y="584"/>
                  </a:lnTo>
                  <a:lnTo>
                    <a:pt x="473" y="595"/>
                  </a:lnTo>
                  <a:lnTo>
                    <a:pt x="476" y="607"/>
                  </a:lnTo>
                  <a:lnTo>
                    <a:pt x="477" y="619"/>
                  </a:lnTo>
                  <a:lnTo>
                    <a:pt x="477" y="631"/>
                  </a:lnTo>
                  <a:lnTo>
                    <a:pt x="477" y="695"/>
                  </a:lnTo>
                  <a:lnTo>
                    <a:pt x="477" y="695"/>
                  </a:lnTo>
                  <a:lnTo>
                    <a:pt x="476" y="714"/>
                  </a:lnTo>
                  <a:lnTo>
                    <a:pt x="473" y="733"/>
                  </a:lnTo>
                  <a:lnTo>
                    <a:pt x="469" y="751"/>
                  </a:lnTo>
                  <a:lnTo>
                    <a:pt x="464" y="769"/>
                  </a:lnTo>
                  <a:lnTo>
                    <a:pt x="456" y="785"/>
                  </a:lnTo>
                  <a:lnTo>
                    <a:pt x="447" y="801"/>
                  </a:lnTo>
                  <a:lnTo>
                    <a:pt x="438" y="815"/>
                  </a:lnTo>
                  <a:lnTo>
                    <a:pt x="427" y="828"/>
                  </a:lnTo>
                  <a:lnTo>
                    <a:pt x="415" y="841"/>
                  </a:lnTo>
                  <a:lnTo>
                    <a:pt x="402" y="851"/>
                  </a:lnTo>
                  <a:lnTo>
                    <a:pt x="388" y="861"/>
                  </a:lnTo>
                  <a:lnTo>
                    <a:pt x="374" y="868"/>
                  </a:lnTo>
                  <a:lnTo>
                    <a:pt x="358" y="875"/>
                  </a:lnTo>
                  <a:lnTo>
                    <a:pt x="343" y="879"/>
                  </a:lnTo>
                  <a:lnTo>
                    <a:pt x="326" y="882"/>
                  </a:lnTo>
                  <a:lnTo>
                    <a:pt x="309" y="884"/>
                  </a:lnTo>
                  <a:lnTo>
                    <a:pt x="309" y="884"/>
                  </a:lnTo>
                  <a:lnTo>
                    <a:pt x="292" y="882"/>
                  </a:lnTo>
                  <a:lnTo>
                    <a:pt x="276" y="879"/>
                  </a:lnTo>
                  <a:lnTo>
                    <a:pt x="259" y="875"/>
                  </a:lnTo>
                  <a:lnTo>
                    <a:pt x="244" y="868"/>
                  </a:lnTo>
                  <a:lnTo>
                    <a:pt x="230" y="861"/>
                  </a:lnTo>
                  <a:lnTo>
                    <a:pt x="216" y="851"/>
                  </a:lnTo>
                  <a:lnTo>
                    <a:pt x="203" y="841"/>
                  </a:lnTo>
                  <a:lnTo>
                    <a:pt x="191" y="828"/>
                  </a:lnTo>
                  <a:lnTo>
                    <a:pt x="180" y="815"/>
                  </a:lnTo>
                  <a:lnTo>
                    <a:pt x="171" y="801"/>
                  </a:lnTo>
                  <a:lnTo>
                    <a:pt x="162" y="785"/>
                  </a:lnTo>
                  <a:lnTo>
                    <a:pt x="155" y="769"/>
                  </a:lnTo>
                  <a:lnTo>
                    <a:pt x="149" y="751"/>
                  </a:lnTo>
                  <a:lnTo>
                    <a:pt x="145" y="733"/>
                  </a:lnTo>
                  <a:lnTo>
                    <a:pt x="143" y="714"/>
                  </a:lnTo>
                  <a:lnTo>
                    <a:pt x="142" y="695"/>
                  </a:lnTo>
                  <a:lnTo>
                    <a:pt x="142" y="665"/>
                  </a:lnTo>
                  <a:close/>
                  <a:moveTo>
                    <a:pt x="1537" y="1467"/>
                  </a:moveTo>
                  <a:lnTo>
                    <a:pt x="1537" y="1467"/>
                  </a:lnTo>
                  <a:lnTo>
                    <a:pt x="1549" y="1467"/>
                  </a:lnTo>
                  <a:lnTo>
                    <a:pt x="1561" y="1466"/>
                  </a:lnTo>
                  <a:lnTo>
                    <a:pt x="1571" y="1465"/>
                  </a:lnTo>
                  <a:lnTo>
                    <a:pt x="1581" y="1461"/>
                  </a:lnTo>
                  <a:lnTo>
                    <a:pt x="1590" y="1459"/>
                  </a:lnTo>
                  <a:lnTo>
                    <a:pt x="1598" y="1456"/>
                  </a:lnTo>
                  <a:lnTo>
                    <a:pt x="1606" y="1452"/>
                  </a:lnTo>
                  <a:lnTo>
                    <a:pt x="1612" y="1447"/>
                  </a:lnTo>
                  <a:lnTo>
                    <a:pt x="1619" y="1443"/>
                  </a:lnTo>
                  <a:lnTo>
                    <a:pt x="1623" y="1438"/>
                  </a:lnTo>
                  <a:lnTo>
                    <a:pt x="1628" y="1432"/>
                  </a:lnTo>
                  <a:lnTo>
                    <a:pt x="1632" y="1427"/>
                  </a:lnTo>
                  <a:lnTo>
                    <a:pt x="1634" y="1421"/>
                  </a:lnTo>
                  <a:lnTo>
                    <a:pt x="1636" y="1415"/>
                  </a:lnTo>
                  <a:lnTo>
                    <a:pt x="1637" y="1409"/>
                  </a:lnTo>
                  <a:lnTo>
                    <a:pt x="1637" y="1403"/>
                  </a:lnTo>
                  <a:lnTo>
                    <a:pt x="1637" y="1397"/>
                  </a:lnTo>
                  <a:lnTo>
                    <a:pt x="1636" y="1391"/>
                  </a:lnTo>
                  <a:lnTo>
                    <a:pt x="1634" y="1385"/>
                  </a:lnTo>
                  <a:lnTo>
                    <a:pt x="1631" y="1379"/>
                  </a:lnTo>
                  <a:lnTo>
                    <a:pt x="1628" y="1374"/>
                  </a:lnTo>
                  <a:lnTo>
                    <a:pt x="1623" y="1368"/>
                  </a:lnTo>
                  <a:lnTo>
                    <a:pt x="1618" y="1364"/>
                  </a:lnTo>
                  <a:lnTo>
                    <a:pt x="1612" y="1358"/>
                  </a:lnTo>
                  <a:lnTo>
                    <a:pt x="1606" y="1354"/>
                  </a:lnTo>
                  <a:lnTo>
                    <a:pt x="1598" y="1351"/>
                  </a:lnTo>
                  <a:lnTo>
                    <a:pt x="1590" y="1348"/>
                  </a:lnTo>
                  <a:lnTo>
                    <a:pt x="1580" y="1344"/>
                  </a:lnTo>
                  <a:lnTo>
                    <a:pt x="1570" y="1342"/>
                  </a:lnTo>
                  <a:lnTo>
                    <a:pt x="1559" y="1340"/>
                  </a:lnTo>
                  <a:lnTo>
                    <a:pt x="1549" y="1339"/>
                  </a:lnTo>
                  <a:lnTo>
                    <a:pt x="1536" y="1339"/>
                  </a:lnTo>
                  <a:lnTo>
                    <a:pt x="1536" y="1339"/>
                  </a:lnTo>
                  <a:lnTo>
                    <a:pt x="1524" y="1339"/>
                  </a:lnTo>
                  <a:lnTo>
                    <a:pt x="1512" y="1340"/>
                  </a:lnTo>
                  <a:lnTo>
                    <a:pt x="1502" y="1342"/>
                  </a:lnTo>
                  <a:lnTo>
                    <a:pt x="1491" y="1344"/>
                  </a:lnTo>
                  <a:lnTo>
                    <a:pt x="1483" y="1348"/>
                  </a:lnTo>
                  <a:lnTo>
                    <a:pt x="1474" y="1351"/>
                  </a:lnTo>
                  <a:lnTo>
                    <a:pt x="1467" y="1354"/>
                  </a:lnTo>
                  <a:lnTo>
                    <a:pt x="1460" y="1358"/>
                  </a:lnTo>
                  <a:lnTo>
                    <a:pt x="1455" y="1364"/>
                  </a:lnTo>
                  <a:lnTo>
                    <a:pt x="1449" y="1368"/>
                  </a:lnTo>
                  <a:lnTo>
                    <a:pt x="1445" y="1374"/>
                  </a:lnTo>
                  <a:lnTo>
                    <a:pt x="1441" y="1379"/>
                  </a:lnTo>
                  <a:lnTo>
                    <a:pt x="1438" y="1385"/>
                  </a:lnTo>
                  <a:lnTo>
                    <a:pt x="1436" y="1391"/>
                  </a:lnTo>
                  <a:lnTo>
                    <a:pt x="1435" y="1397"/>
                  </a:lnTo>
                  <a:lnTo>
                    <a:pt x="1435" y="1403"/>
                  </a:lnTo>
                  <a:lnTo>
                    <a:pt x="1435" y="1409"/>
                  </a:lnTo>
                  <a:lnTo>
                    <a:pt x="1436" y="1415"/>
                  </a:lnTo>
                  <a:lnTo>
                    <a:pt x="1438" y="1421"/>
                  </a:lnTo>
                  <a:lnTo>
                    <a:pt x="1442" y="1427"/>
                  </a:lnTo>
                  <a:lnTo>
                    <a:pt x="1445" y="1432"/>
                  </a:lnTo>
                  <a:lnTo>
                    <a:pt x="1449" y="1438"/>
                  </a:lnTo>
                  <a:lnTo>
                    <a:pt x="1455" y="1443"/>
                  </a:lnTo>
                  <a:lnTo>
                    <a:pt x="1460" y="1447"/>
                  </a:lnTo>
                  <a:lnTo>
                    <a:pt x="1467" y="1452"/>
                  </a:lnTo>
                  <a:lnTo>
                    <a:pt x="1474" y="1456"/>
                  </a:lnTo>
                  <a:lnTo>
                    <a:pt x="1483" y="1459"/>
                  </a:lnTo>
                  <a:lnTo>
                    <a:pt x="1492" y="1461"/>
                  </a:lnTo>
                  <a:lnTo>
                    <a:pt x="1502" y="1465"/>
                  </a:lnTo>
                  <a:lnTo>
                    <a:pt x="1513" y="1466"/>
                  </a:lnTo>
                  <a:lnTo>
                    <a:pt x="1524" y="1467"/>
                  </a:lnTo>
                  <a:lnTo>
                    <a:pt x="1537" y="1467"/>
                  </a:lnTo>
                  <a:lnTo>
                    <a:pt x="1537" y="1467"/>
                  </a:lnTo>
                  <a:close/>
                  <a:moveTo>
                    <a:pt x="1536" y="1374"/>
                  </a:moveTo>
                  <a:lnTo>
                    <a:pt x="1536" y="1374"/>
                  </a:lnTo>
                  <a:lnTo>
                    <a:pt x="1552" y="1375"/>
                  </a:lnTo>
                  <a:lnTo>
                    <a:pt x="1565" y="1377"/>
                  </a:lnTo>
                  <a:lnTo>
                    <a:pt x="1576" y="1380"/>
                  </a:lnTo>
                  <a:lnTo>
                    <a:pt x="1584" y="1384"/>
                  </a:lnTo>
                  <a:lnTo>
                    <a:pt x="1591" y="1389"/>
                  </a:lnTo>
                  <a:lnTo>
                    <a:pt x="1595" y="1392"/>
                  </a:lnTo>
                  <a:lnTo>
                    <a:pt x="1598" y="1396"/>
                  </a:lnTo>
                  <a:lnTo>
                    <a:pt x="1599" y="1398"/>
                  </a:lnTo>
                  <a:lnTo>
                    <a:pt x="1599" y="1398"/>
                  </a:lnTo>
                  <a:lnTo>
                    <a:pt x="1598" y="1401"/>
                  </a:lnTo>
                  <a:lnTo>
                    <a:pt x="1596" y="1405"/>
                  </a:lnTo>
                  <a:lnTo>
                    <a:pt x="1593" y="1408"/>
                  </a:lnTo>
                  <a:lnTo>
                    <a:pt x="1587" y="1414"/>
                  </a:lnTo>
                  <a:lnTo>
                    <a:pt x="1578" y="1418"/>
                  </a:lnTo>
                  <a:lnTo>
                    <a:pt x="1567" y="1421"/>
                  </a:lnTo>
                  <a:lnTo>
                    <a:pt x="1553" y="1423"/>
                  </a:lnTo>
                  <a:lnTo>
                    <a:pt x="1537" y="1424"/>
                  </a:lnTo>
                  <a:lnTo>
                    <a:pt x="1537" y="1424"/>
                  </a:lnTo>
                  <a:lnTo>
                    <a:pt x="1520" y="1423"/>
                  </a:lnTo>
                  <a:lnTo>
                    <a:pt x="1505" y="1421"/>
                  </a:lnTo>
                  <a:lnTo>
                    <a:pt x="1495" y="1417"/>
                  </a:lnTo>
                  <a:lnTo>
                    <a:pt x="1486" y="1414"/>
                  </a:lnTo>
                  <a:lnTo>
                    <a:pt x="1481" y="1408"/>
                  </a:lnTo>
                  <a:lnTo>
                    <a:pt x="1476" y="1405"/>
                  </a:lnTo>
                  <a:lnTo>
                    <a:pt x="1474" y="1401"/>
                  </a:lnTo>
                  <a:lnTo>
                    <a:pt x="1473" y="1398"/>
                  </a:lnTo>
                  <a:lnTo>
                    <a:pt x="1473" y="1398"/>
                  </a:lnTo>
                  <a:lnTo>
                    <a:pt x="1474" y="1396"/>
                  </a:lnTo>
                  <a:lnTo>
                    <a:pt x="1477" y="1392"/>
                  </a:lnTo>
                  <a:lnTo>
                    <a:pt x="1482" y="1389"/>
                  </a:lnTo>
                  <a:lnTo>
                    <a:pt x="1488" y="1384"/>
                  </a:lnTo>
                  <a:lnTo>
                    <a:pt x="1497" y="1380"/>
                  </a:lnTo>
                  <a:lnTo>
                    <a:pt x="1508" y="1377"/>
                  </a:lnTo>
                  <a:lnTo>
                    <a:pt x="1521" y="1375"/>
                  </a:lnTo>
                  <a:lnTo>
                    <a:pt x="1536" y="1374"/>
                  </a:lnTo>
                  <a:lnTo>
                    <a:pt x="1536" y="1374"/>
                  </a:lnTo>
                  <a:close/>
                  <a:moveTo>
                    <a:pt x="1364" y="504"/>
                  </a:moveTo>
                  <a:lnTo>
                    <a:pt x="1364" y="504"/>
                  </a:lnTo>
                  <a:lnTo>
                    <a:pt x="1384" y="504"/>
                  </a:lnTo>
                  <a:lnTo>
                    <a:pt x="1401" y="503"/>
                  </a:lnTo>
                  <a:lnTo>
                    <a:pt x="1414" y="502"/>
                  </a:lnTo>
                  <a:lnTo>
                    <a:pt x="1424" y="500"/>
                  </a:lnTo>
                  <a:lnTo>
                    <a:pt x="1424" y="500"/>
                  </a:lnTo>
                  <a:lnTo>
                    <a:pt x="1435" y="506"/>
                  </a:lnTo>
                  <a:lnTo>
                    <a:pt x="1446" y="512"/>
                  </a:lnTo>
                  <a:lnTo>
                    <a:pt x="1458" y="517"/>
                  </a:lnTo>
                  <a:lnTo>
                    <a:pt x="1469" y="520"/>
                  </a:lnTo>
                  <a:lnTo>
                    <a:pt x="1482" y="524"/>
                  </a:lnTo>
                  <a:lnTo>
                    <a:pt x="1494" y="527"/>
                  </a:lnTo>
                  <a:lnTo>
                    <a:pt x="1507" y="528"/>
                  </a:lnTo>
                  <a:lnTo>
                    <a:pt x="1520" y="529"/>
                  </a:lnTo>
                  <a:lnTo>
                    <a:pt x="1520" y="529"/>
                  </a:lnTo>
                  <a:lnTo>
                    <a:pt x="1532" y="528"/>
                  </a:lnTo>
                  <a:lnTo>
                    <a:pt x="1545" y="527"/>
                  </a:lnTo>
                  <a:lnTo>
                    <a:pt x="1558" y="524"/>
                  </a:lnTo>
                  <a:lnTo>
                    <a:pt x="1570" y="520"/>
                  </a:lnTo>
                  <a:lnTo>
                    <a:pt x="1582" y="516"/>
                  </a:lnTo>
                  <a:lnTo>
                    <a:pt x="1594" y="511"/>
                  </a:lnTo>
                  <a:lnTo>
                    <a:pt x="1605" y="505"/>
                  </a:lnTo>
                  <a:lnTo>
                    <a:pt x="1616" y="499"/>
                  </a:lnTo>
                  <a:lnTo>
                    <a:pt x="1616" y="499"/>
                  </a:lnTo>
                  <a:lnTo>
                    <a:pt x="1656" y="501"/>
                  </a:lnTo>
                  <a:lnTo>
                    <a:pt x="1700" y="501"/>
                  </a:lnTo>
                  <a:lnTo>
                    <a:pt x="1721" y="501"/>
                  </a:lnTo>
                  <a:lnTo>
                    <a:pt x="1739" y="499"/>
                  </a:lnTo>
                  <a:lnTo>
                    <a:pt x="1753" y="497"/>
                  </a:lnTo>
                  <a:lnTo>
                    <a:pt x="1758" y="494"/>
                  </a:lnTo>
                  <a:lnTo>
                    <a:pt x="1763" y="492"/>
                  </a:lnTo>
                  <a:lnTo>
                    <a:pt x="1763" y="492"/>
                  </a:lnTo>
                  <a:lnTo>
                    <a:pt x="1765" y="490"/>
                  </a:lnTo>
                  <a:lnTo>
                    <a:pt x="1766" y="488"/>
                  </a:lnTo>
                  <a:lnTo>
                    <a:pt x="1769" y="479"/>
                  </a:lnTo>
                  <a:lnTo>
                    <a:pt x="1772" y="467"/>
                  </a:lnTo>
                  <a:lnTo>
                    <a:pt x="1773" y="452"/>
                  </a:lnTo>
                  <a:lnTo>
                    <a:pt x="1776" y="435"/>
                  </a:lnTo>
                  <a:lnTo>
                    <a:pt x="1777" y="416"/>
                  </a:lnTo>
                  <a:lnTo>
                    <a:pt x="1777" y="373"/>
                  </a:lnTo>
                  <a:lnTo>
                    <a:pt x="1776" y="326"/>
                  </a:lnTo>
                  <a:lnTo>
                    <a:pt x="1772" y="280"/>
                  </a:lnTo>
                  <a:lnTo>
                    <a:pt x="1768" y="235"/>
                  </a:lnTo>
                  <a:lnTo>
                    <a:pt x="1762" y="197"/>
                  </a:lnTo>
                  <a:lnTo>
                    <a:pt x="1762" y="197"/>
                  </a:lnTo>
                  <a:lnTo>
                    <a:pt x="1758" y="180"/>
                  </a:lnTo>
                  <a:lnTo>
                    <a:pt x="1753" y="163"/>
                  </a:lnTo>
                  <a:lnTo>
                    <a:pt x="1748" y="144"/>
                  </a:lnTo>
                  <a:lnTo>
                    <a:pt x="1740" y="128"/>
                  </a:lnTo>
                  <a:lnTo>
                    <a:pt x="1732" y="111"/>
                  </a:lnTo>
                  <a:lnTo>
                    <a:pt x="1722" y="94"/>
                  </a:lnTo>
                  <a:lnTo>
                    <a:pt x="1711" y="79"/>
                  </a:lnTo>
                  <a:lnTo>
                    <a:pt x="1697" y="64"/>
                  </a:lnTo>
                  <a:lnTo>
                    <a:pt x="1682" y="51"/>
                  </a:lnTo>
                  <a:lnTo>
                    <a:pt x="1664" y="38"/>
                  </a:lnTo>
                  <a:lnTo>
                    <a:pt x="1645" y="27"/>
                  </a:lnTo>
                  <a:lnTo>
                    <a:pt x="1623" y="18"/>
                  </a:lnTo>
                  <a:lnTo>
                    <a:pt x="1599" y="11"/>
                  </a:lnTo>
                  <a:lnTo>
                    <a:pt x="1572" y="4"/>
                  </a:lnTo>
                  <a:lnTo>
                    <a:pt x="1543" y="1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496" y="1"/>
                  </a:lnTo>
                  <a:lnTo>
                    <a:pt x="1481" y="2"/>
                  </a:lnTo>
                  <a:lnTo>
                    <a:pt x="1465" y="3"/>
                  </a:lnTo>
                  <a:lnTo>
                    <a:pt x="1453" y="7"/>
                  </a:lnTo>
                  <a:lnTo>
                    <a:pt x="1440" y="9"/>
                  </a:lnTo>
                  <a:lnTo>
                    <a:pt x="1427" y="13"/>
                  </a:lnTo>
                  <a:lnTo>
                    <a:pt x="1415" y="17"/>
                  </a:lnTo>
                  <a:lnTo>
                    <a:pt x="1404" y="22"/>
                  </a:lnTo>
                  <a:lnTo>
                    <a:pt x="1394" y="27"/>
                  </a:lnTo>
                  <a:lnTo>
                    <a:pt x="1384" y="33"/>
                  </a:lnTo>
                  <a:lnTo>
                    <a:pt x="1376" y="39"/>
                  </a:lnTo>
                  <a:lnTo>
                    <a:pt x="1367" y="46"/>
                  </a:lnTo>
                  <a:lnTo>
                    <a:pt x="1352" y="60"/>
                  </a:lnTo>
                  <a:lnTo>
                    <a:pt x="1339" y="75"/>
                  </a:lnTo>
                  <a:lnTo>
                    <a:pt x="1328" y="90"/>
                  </a:lnTo>
                  <a:lnTo>
                    <a:pt x="1318" y="106"/>
                  </a:lnTo>
                  <a:lnTo>
                    <a:pt x="1311" y="123"/>
                  </a:lnTo>
                  <a:lnTo>
                    <a:pt x="1304" y="139"/>
                  </a:lnTo>
                  <a:lnTo>
                    <a:pt x="1300" y="154"/>
                  </a:lnTo>
                  <a:lnTo>
                    <a:pt x="1296" y="169"/>
                  </a:lnTo>
                  <a:lnTo>
                    <a:pt x="1291" y="195"/>
                  </a:lnTo>
                  <a:lnTo>
                    <a:pt x="1291" y="195"/>
                  </a:lnTo>
                  <a:lnTo>
                    <a:pt x="1283" y="258"/>
                  </a:lnTo>
                  <a:lnTo>
                    <a:pt x="1274" y="341"/>
                  </a:lnTo>
                  <a:lnTo>
                    <a:pt x="1271" y="382"/>
                  </a:lnTo>
                  <a:lnTo>
                    <a:pt x="1269" y="416"/>
                  </a:lnTo>
                  <a:lnTo>
                    <a:pt x="1268" y="444"/>
                  </a:lnTo>
                  <a:lnTo>
                    <a:pt x="1269" y="453"/>
                  </a:lnTo>
                  <a:lnTo>
                    <a:pt x="1269" y="460"/>
                  </a:lnTo>
                  <a:lnTo>
                    <a:pt x="1269" y="460"/>
                  </a:lnTo>
                  <a:lnTo>
                    <a:pt x="1272" y="467"/>
                  </a:lnTo>
                  <a:lnTo>
                    <a:pt x="1276" y="475"/>
                  </a:lnTo>
                  <a:lnTo>
                    <a:pt x="1283" y="482"/>
                  </a:lnTo>
                  <a:lnTo>
                    <a:pt x="1291" y="489"/>
                  </a:lnTo>
                  <a:lnTo>
                    <a:pt x="1303" y="494"/>
                  </a:lnTo>
                  <a:lnTo>
                    <a:pt x="1320" y="499"/>
                  </a:lnTo>
                  <a:lnTo>
                    <a:pt x="1339" y="502"/>
                  </a:lnTo>
                  <a:lnTo>
                    <a:pt x="1364" y="504"/>
                  </a:lnTo>
                  <a:lnTo>
                    <a:pt x="1364" y="504"/>
                  </a:lnTo>
                  <a:close/>
                  <a:moveTo>
                    <a:pt x="1369" y="276"/>
                  </a:moveTo>
                  <a:lnTo>
                    <a:pt x="1369" y="276"/>
                  </a:lnTo>
                  <a:lnTo>
                    <a:pt x="1369" y="266"/>
                  </a:lnTo>
                  <a:lnTo>
                    <a:pt x="1370" y="254"/>
                  </a:lnTo>
                  <a:lnTo>
                    <a:pt x="1376" y="232"/>
                  </a:lnTo>
                  <a:lnTo>
                    <a:pt x="1376" y="232"/>
                  </a:lnTo>
                  <a:lnTo>
                    <a:pt x="1381" y="239"/>
                  </a:lnTo>
                  <a:lnTo>
                    <a:pt x="1388" y="245"/>
                  </a:lnTo>
                  <a:lnTo>
                    <a:pt x="1397" y="250"/>
                  </a:lnTo>
                  <a:lnTo>
                    <a:pt x="1408" y="256"/>
                  </a:lnTo>
                  <a:lnTo>
                    <a:pt x="1421" y="259"/>
                  </a:lnTo>
                  <a:lnTo>
                    <a:pt x="1436" y="261"/>
                  </a:lnTo>
                  <a:lnTo>
                    <a:pt x="1455" y="262"/>
                  </a:lnTo>
                  <a:lnTo>
                    <a:pt x="1475" y="260"/>
                  </a:lnTo>
                  <a:lnTo>
                    <a:pt x="1475" y="260"/>
                  </a:lnTo>
                  <a:lnTo>
                    <a:pt x="1488" y="258"/>
                  </a:lnTo>
                  <a:lnTo>
                    <a:pt x="1499" y="256"/>
                  </a:lnTo>
                  <a:lnTo>
                    <a:pt x="1518" y="250"/>
                  </a:lnTo>
                  <a:lnTo>
                    <a:pt x="1536" y="244"/>
                  </a:lnTo>
                  <a:lnTo>
                    <a:pt x="1553" y="237"/>
                  </a:lnTo>
                  <a:lnTo>
                    <a:pt x="1571" y="231"/>
                  </a:lnTo>
                  <a:lnTo>
                    <a:pt x="1582" y="228"/>
                  </a:lnTo>
                  <a:lnTo>
                    <a:pt x="1594" y="225"/>
                  </a:lnTo>
                  <a:lnTo>
                    <a:pt x="1608" y="223"/>
                  </a:lnTo>
                  <a:lnTo>
                    <a:pt x="1623" y="222"/>
                  </a:lnTo>
                  <a:lnTo>
                    <a:pt x="1641" y="221"/>
                  </a:lnTo>
                  <a:lnTo>
                    <a:pt x="1660" y="221"/>
                  </a:lnTo>
                  <a:lnTo>
                    <a:pt x="1660" y="221"/>
                  </a:lnTo>
                  <a:lnTo>
                    <a:pt x="1664" y="234"/>
                  </a:lnTo>
                  <a:lnTo>
                    <a:pt x="1666" y="248"/>
                  </a:lnTo>
                  <a:lnTo>
                    <a:pt x="1669" y="262"/>
                  </a:lnTo>
                  <a:lnTo>
                    <a:pt x="1670" y="276"/>
                  </a:lnTo>
                  <a:lnTo>
                    <a:pt x="1670" y="322"/>
                  </a:lnTo>
                  <a:lnTo>
                    <a:pt x="1670" y="322"/>
                  </a:lnTo>
                  <a:lnTo>
                    <a:pt x="1669" y="339"/>
                  </a:lnTo>
                  <a:lnTo>
                    <a:pt x="1666" y="356"/>
                  </a:lnTo>
                  <a:lnTo>
                    <a:pt x="1662" y="372"/>
                  </a:lnTo>
                  <a:lnTo>
                    <a:pt x="1657" y="387"/>
                  </a:lnTo>
                  <a:lnTo>
                    <a:pt x="1651" y="402"/>
                  </a:lnTo>
                  <a:lnTo>
                    <a:pt x="1643" y="416"/>
                  </a:lnTo>
                  <a:lnTo>
                    <a:pt x="1634" y="429"/>
                  </a:lnTo>
                  <a:lnTo>
                    <a:pt x="1624" y="441"/>
                  </a:lnTo>
                  <a:lnTo>
                    <a:pt x="1614" y="452"/>
                  </a:lnTo>
                  <a:lnTo>
                    <a:pt x="1603" y="461"/>
                  </a:lnTo>
                  <a:lnTo>
                    <a:pt x="1590" y="469"/>
                  </a:lnTo>
                  <a:lnTo>
                    <a:pt x="1577" y="477"/>
                  </a:lnTo>
                  <a:lnTo>
                    <a:pt x="1563" y="482"/>
                  </a:lnTo>
                  <a:lnTo>
                    <a:pt x="1549" y="487"/>
                  </a:lnTo>
                  <a:lnTo>
                    <a:pt x="1535" y="489"/>
                  </a:lnTo>
                  <a:lnTo>
                    <a:pt x="1520" y="490"/>
                  </a:lnTo>
                  <a:lnTo>
                    <a:pt x="1520" y="490"/>
                  </a:lnTo>
                  <a:lnTo>
                    <a:pt x="1504" y="489"/>
                  </a:lnTo>
                  <a:lnTo>
                    <a:pt x="1489" y="487"/>
                  </a:lnTo>
                  <a:lnTo>
                    <a:pt x="1475" y="482"/>
                  </a:lnTo>
                  <a:lnTo>
                    <a:pt x="1461" y="477"/>
                  </a:lnTo>
                  <a:lnTo>
                    <a:pt x="1448" y="469"/>
                  </a:lnTo>
                  <a:lnTo>
                    <a:pt x="1436" y="461"/>
                  </a:lnTo>
                  <a:lnTo>
                    <a:pt x="1424" y="452"/>
                  </a:lnTo>
                  <a:lnTo>
                    <a:pt x="1414" y="441"/>
                  </a:lnTo>
                  <a:lnTo>
                    <a:pt x="1404" y="429"/>
                  </a:lnTo>
                  <a:lnTo>
                    <a:pt x="1395" y="416"/>
                  </a:lnTo>
                  <a:lnTo>
                    <a:pt x="1388" y="402"/>
                  </a:lnTo>
                  <a:lnTo>
                    <a:pt x="1381" y="387"/>
                  </a:lnTo>
                  <a:lnTo>
                    <a:pt x="1376" y="372"/>
                  </a:lnTo>
                  <a:lnTo>
                    <a:pt x="1373" y="356"/>
                  </a:lnTo>
                  <a:lnTo>
                    <a:pt x="1370" y="339"/>
                  </a:lnTo>
                  <a:lnTo>
                    <a:pt x="1369" y="322"/>
                  </a:lnTo>
                  <a:lnTo>
                    <a:pt x="1369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77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983919" y="2158374"/>
              <a:ext cx="2468880" cy="3964103"/>
            </a:xfrm>
            <a:prstGeom prst="rect">
              <a:avLst/>
            </a:prstGeom>
            <a:solidFill>
              <a:srgbClr val="F3F2E9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339717" indent="-285744">
                <a:spcBef>
                  <a:spcPts val="800"/>
                </a:spcBef>
                <a:spcAft>
                  <a:spcPts val="120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400" b="1" kern="0" dirty="0" smtClean="0">
                  <a:solidFill>
                    <a:schemeClr val="tx1"/>
                  </a:solidFill>
                  <a:latin typeface="+mj-lt"/>
                </a:rPr>
                <a:t>Engagement </a:t>
              </a:r>
              <a:r>
                <a:rPr lang="en-US" sz="1400" b="1" kern="0" dirty="0">
                  <a:solidFill>
                    <a:schemeClr val="tx1"/>
                  </a:solidFill>
                  <a:latin typeface="+mj-lt"/>
                </a:rPr>
                <a:t>strategy employed to engage with the market</a:t>
              </a:r>
            </a:p>
            <a:p>
              <a:pPr marL="339717" indent="-285744">
                <a:spcBef>
                  <a:spcPts val="800"/>
                </a:spcBef>
                <a:spcAft>
                  <a:spcPts val="120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+mj-lt"/>
                </a:rPr>
                <a:t>Pilot Phase</a:t>
              </a:r>
            </a:p>
            <a:p>
              <a:pPr marL="339717" indent="-285744">
                <a:spcBef>
                  <a:spcPts val="800"/>
                </a:spcBef>
                <a:spcAft>
                  <a:spcPts val="120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+mj-lt"/>
                </a:rPr>
                <a:t>Holding workshops and awareness sessions with internal and external stakeholders</a:t>
              </a:r>
            </a:p>
            <a:p>
              <a:pPr marL="339717" indent="-285744">
                <a:spcBef>
                  <a:spcPts val="800"/>
                </a:spcBef>
                <a:spcAft>
                  <a:spcPts val="120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+mj-lt"/>
                </a:rPr>
                <a:t>Promoting XBRL</a:t>
              </a: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983919" y="4903277"/>
              <a:ext cx="2468880" cy="1219200"/>
            </a:xfrm>
            <a:custGeom>
              <a:avLst/>
              <a:gdLst>
                <a:gd name="connsiteX0" fmla="*/ 0 w 2336800"/>
                <a:gd name="connsiteY0" fmla="*/ 1219200 h 1219200"/>
                <a:gd name="connsiteX1" fmla="*/ 2336800 w 2336800"/>
                <a:gd name="connsiteY1" fmla="*/ 0 h 1219200"/>
                <a:gd name="connsiteX2" fmla="*/ 2336800 w 2336800"/>
                <a:gd name="connsiteY2" fmla="*/ 1206500 h 1219200"/>
                <a:gd name="connsiteX3" fmla="*/ 63500 w 2336800"/>
                <a:gd name="connsiteY3" fmla="*/ 1219200 h 1219200"/>
                <a:gd name="connsiteX4" fmla="*/ 0 w 2336800"/>
                <a:gd name="connsiteY4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6800" h="1219200">
                  <a:moveTo>
                    <a:pt x="0" y="1219200"/>
                  </a:moveTo>
                  <a:lnTo>
                    <a:pt x="2336800" y="0"/>
                  </a:lnTo>
                  <a:lnTo>
                    <a:pt x="2336800" y="1206500"/>
                  </a:lnTo>
                  <a:lnTo>
                    <a:pt x="635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AE852D"/>
            </a:solidFill>
            <a:ln w="1905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IN" sz="5400" dirty="0" smtClean="0">
                  <a:solidFill>
                    <a:schemeClr val="tx2"/>
                  </a:solidFill>
                </a:rPr>
                <a:t>B</a:t>
              </a:r>
              <a:endParaRPr lang="en-IN" sz="5400" dirty="0">
                <a:solidFill>
                  <a:schemeClr val="tx2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989079" y="1141041"/>
              <a:ext cx="817987" cy="1017131"/>
            </a:xfrm>
            <a:prstGeom prst="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35655" y="1255543"/>
            <a:ext cx="2474793" cy="4975791"/>
            <a:chOff x="9051340" y="1146686"/>
            <a:chExt cx="2474793" cy="4975791"/>
          </a:xfrm>
        </p:grpSpPr>
        <p:sp>
          <p:nvSpPr>
            <p:cNvPr id="182" name="Rectangle 181"/>
            <p:cNvSpPr/>
            <p:nvPr/>
          </p:nvSpPr>
          <p:spPr>
            <a:xfrm>
              <a:off x="9880213" y="1146686"/>
              <a:ext cx="1645920" cy="100584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</a:rPr>
                <a:t>Technology </a:t>
              </a:r>
              <a:r>
                <a:rPr lang="en-GB" sz="1400" b="1" dirty="0" smtClean="0">
                  <a:solidFill>
                    <a:schemeClr val="tx2"/>
                  </a:solidFill>
                </a:rPr>
                <a:t>Requirements &amp; Development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95" name="Freeform 42"/>
            <p:cNvSpPr>
              <a:spLocks noChangeAspect="1" noEditPoints="1"/>
            </p:cNvSpPr>
            <p:nvPr/>
          </p:nvSpPr>
          <p:spPr bwMode="auto">
            <a:xfrm>
              <a:off x="9093381" y="1242158"/>
              <a:ext cx="765060" cy="814896"/>
            </a:xfrm>
            <a:custGeom>
              <a:avLst/>
              <a:gdLst>
                <a:gd name="T0" fmla="*/ 2147483647 w 4754"/>
                <a:gd name="T1" fmla="*/ 2147483647 h 4763"/>
                <a:gd name="T2" fmla="*/ 2147483647 w 4754"/>
                <a:gd name="T3" fmla="*/ 2147483647 h 4763"/>
                <a:gd name="T4" fmla="*/ 2147483647 w 4754"/>
                <a:gd name="T5" fmla="*/ 2147483647 h 4763"/>
                <a:gd name="T6" fmla="*/ 2147483647 w 4754"/>
                <a:gd name="T7" fmla="*/ 2147483647 h 4763"/>
                <a:gd name="T8" fmla="*/ 2147483647 w 4754"/>
                <a:gd name="T9" fmla="*/ 2147483647 h 4763"/>
                <a:gd name="T10" fmla="*/ 2147483647 w 4754"/>
                <a:gd name="T11" fmla="*/ 2147483647 h 4763"/>
                <a:gd name="T12" fmla="*/ 2147483647 w 4754"/>
                <a:gd name="T13" fmla="*/ 2147483647 h 4763"/>
                <a:gd name="T14" fmla="*/ 2147483647 w 4754"/>
                <a:gd name="T15" fmla="*/ 2147483647 h 4763"/>
                <a:gd name="T16" fmla="*/ 2147483647 w 4754"/>
                <a:gd name="T17" fmla="*/ 2147483647 h 4763"/>
                <a:gd name="T18" fmla="*/ 2147483647 w 4754"/>
                <a:gd name="T19" fmla="*/ 2147483647 h 4763"/>
                <a:gd name="T20" fmla="*/ 2147483647 w 4754"/>
                <a:gd name="T21" fmla="*/ 2147483647 h 4763"/>
                <a:gd name="T22" fmla="*/ 2147483647 w 4754"/>
                <a:gd name="T23" fmla="*/ 2147483647 h 4763"/>
                <a:gd name="T24" fmla="*/ 2147483647 w 4754"/>
                <a:gd name="T25" fmla="*/ 2147483647 h 4763"/>
                <a:gd name="T26" fmla="*/ 2147483647 w 4754"/>
                <a:gd name="T27" fmla="*/ 2147483647 h 4763"/>
                <a:gd name="T28" fmla="*/ 2147483647 w 4754"/>
                <a:gd name="T29" fmla="*/ 2147483647 h 4763"/>
                <a:gd name="T30" fmla="*/ 2147483647 w 4754"/>
                <a:gd name="T31" fmla="*/ 2147483647 h 4763"/>
                <a:gd name="T32" fmla="*/ 2147483647 w 4754"/>
                <a:gd name="T33" fmla="*/ 2147483647 h 4763"/>
                <a:gd name="T34" fmla="*/ 2147483647 w 4754"/>
                <a:gd name="T35" fmla="*/ 2147483647 h 4763"/>
                <a:gd name="T36" fmla="*/ 2147483647 w 4754"/>
                <a:gd name="T37" fmla="*/ 2147483647 h 4763"/>
                <a:gd name="T38" fmla="*/ 2147483647 w 4754"/>
                <a:gd name="T39" fmla="*/ 2147483647 h 4763"/>
                <a:gd name="T40" fmla="*/ 2147483647 w 4754"/>
                <a:gd name="T41" fmla="*/ 2147483647 h 4763"/>
                <a:gd name="T42" fmla="*/ 2147483647 w 4754"/>
                <a:gd name="T43" fmla="*/ 2147483647 h 4763"/>
                <a:gd name="T44" fmla="*/ 2147483647 w 4754"/>
                <a:gd name="T45" fmla="*/ 2147483647 h 4763"/>
                <a:gd name="T46" fmla="*/ 2147483647 w 4754"/>
                <a:gd name="T47" fmla="*/ 2147483647 h 4763"/>
                <a:gd name="T48" fmla="*/ 2147483647 w 4754"/>
                <a:gd name="T49" fmla="*/ 2147483647 h 4763"/>
                <a:gd name="T50" fmla="*/ 2147483647 w 4754"/>
                <a:gd name="T51" fmla="*/ 2147483647 h 4763"/>
                <a:gd name="T52" fmla="*/ 2147483647 w 4754"/>
                <a:gd name="T53" fmla="*/ 2147483647 h 4763"/>
                <a:gd name="T54" fmla="*/ 2147483647 w 4754"/>
                <a:gd name="T55" fmla="*/ 2147483647 h 4763"/>
                <a:gd name="T56" fmla="*/ 2147483647 w 4754"/>
                <a:gd name="T57" fmla="*/ 2147483647 h 4763"/>
                <a:gd name="T58" fmla="*/ 2147483647 w 4754"/>
                <a:gd name="T59" fmla="*/ 2147483647 h 4763"/>
                <a:gd name="T60" fmla="*/ 2147483647 w 4754"/>
                <a:gd name="T61" fmla="*/ 2147483647 h 4763"/>
                <a:gd name="T62" fmla="*/ 2147483647 w 4754"/>
                <a:gd name="T63" fmla="*/ 2147483647 h 4763"/>
                <a:gd name="T64" fmla="*/ 2147483647 w 4754"/>
                <a:gd name="T65" fmla="*/ 2147483647 h 4763"/>
                <a:gd name="T66" fmla="*/ 2147483647 w 4754"/>
                <a:gd name="T67" fmla="*/ 2147483647 h 4763"/>
                <a:gd name="T68" fmla="*/ 2147483647 w 4754"/>
                <a:gd name="T69" fmla="*/ 2147483647 h 4763"/>
                <a:gd name="T70" fmla="*/ 2147483647 w 4754"/>
                <a:gd name="T71" fmla="*/ 2147483647 h 4763"/>
                <a:gd name="T72" fmla="*/ 2147483647 w 4754"/>
                <a:gd name="T73" fmla="*/ 2147483647 h 4763"/>
                <a:gd name="T74" fmla="*/ 2147483647 w 4754"/>
                <a:gd name="T75" fmla="*/ 2147483647 h 4763"/>
                <a:gd name="T76" fmla="*/ 2147483647 w 4754"/>
                <a:gd name="T77" fmla="*/ 2147483647 h 4763"/>
                <a:gd name="T78" fmla="*/ 2147483647 w 4754"/>
                <a:gd name="T79" fmla="*/ 2147483647 h 4763"/>
                <a:gd name="T80" fmla="*/ 2147483647 w 4754"/>
                <a:gd name="T81" fmla="*/ 2147483647 h 4763"/>
                <a:gd name="T82" fmla="*/ 2147483647 w 4754"/>
                <a:gd name="T83" fmla="*/ 2147483647 h 4763"/>
                <a:gd name="T84" fmla="*/ 2147483647 w 4754"/>
                <a:gd name="T85" fmla="*/ 2147483647 h 4763"/>
                <a:gd name="T86" fmla="*/ 2147483647 w 4754"/>
                <a:gd name="T87" fmla="*/ 2147483647 h 4763"/>
                <a:gd name="T88" fmla="*/ 2147483647 w 4754"/>
                <a:gd name="T89" fmla="*/ 2147483647 h 4763"/>
                <a:gd name="T90" fmla="*/ 2147483647 w 4754"/>
                <a:gd name="T91" fmla="*/ 2147483647 h 4763"/>
                <a:gd name="T92" fmla="*/ 2147483647 w 4754"/>
                <a:gd name="T93" fmla="*/ 2147483647 h 4763"/>
                <a:gd name="T94" fmla="*/ 2147483647 w 4754"/>
                <a:gd name="T95" fmla="*/ 2147483647 h 4763"/>
                <a:gd name="T96" fmla="*/ 2147483647 w 4754"/>
                <a:gd name="T97" fmla="*/ 2147483647 h 4763"/>
                <a:gd name="T98" fmla="*/ 2147483647 w 4754"/>
                <a:gd name="T99" fmla="*/ 2147483647 h 4763"/>
                <a:gd name="T100" fmla="*/ 2147483647 w 4754"/>
                <a:gd name="T101" fmla="*/ 2147483647 h 4763"/>
                <a:gd name="T102" fmla="*/ 2147483647 w 4754"/>
                <a:gd name="T103" fmla="*/ 2147483647 h 4763"/>
                <a:gd name="T104" fmla="*/ 2147483647 w 4754"/>
                <a:gd name="T105" fmla="*/ 2147483647 h 4763"/>
                <a:gd name="T106" fmla="*/ 2147483647 w 4754"/>
                <a:gd name="T107" fmla="*/ 2147483647 h 4763"/>
                <a:gd name="T108" fmla="*/ 2147483647 w 4754"/>
                <a:gd name="T109" fmla="*/ 2147483647 h 4763"/>
                <a:gd name="T110" fmla="*/ 2147483647 w 4754"/>
                <a:gd name="T111" fmla="*/ 2147483647 h 4763"/>
                <a:gd name="T112" fmla="*/ 2147483647 w 4754"/>
                <a:gd name="T113" fmla="*/ 2147483647 h 4763"/>
                <a:gd name="T114" fmla="*/ 2147483647 w 4754"/>
                <a:gd name="T115" fmla="*/ 2147483647 h 4763"/>
                <a:gd name="T116" fmla="*/ 2147483647 w 4754"/>
                <a:gd name="T117" fmla="*/ 2147483647 h 4763"/>
                <a:gd name="T118" fmla="*/ 2147483647 w 4754"/>
                <a:gd name="T119" fmla="*/ 2147483647 h 4763"/>
                <a:gd name="T120" fmla="*/ 2147483647 w 4754"/>
                <a:gd name="T121" fmla="*/ 2147483647 h 47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54"/>
                <a:gd name="T184" fmla="*/ 0 h 4763"/>
                <a:gd name="T185" fmla="*/ 4754 w 4754"/>
                <a:gd name="T186" fmla="*/ 4763 h 47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54" h="4763">
                  <a:moveTo>
                    <a:pt x="2866" y="48"/>
                  </a:moveTo>
                  <a:lnTo>
                    <a:pt x="2473" y="48"/>
                  </a:lnTo>
                  <a:lnTo>
                    <a:pt x="2473" y="167"/>
                  </a:lnTo>
                  <a:lnTo>
                    <a:pt x="2866" y="167"/>
                  </a:lnTo>
                  <a:lnTo>
                    <a:pt x="2866" y="48"/>
                  </a:lnTo>
                  <a:close/>
                  <a:moveTo>
                    <a:pt x="2866" y="268"/>
                  </a:moveTo>
                  <a:lnTo>
                    <a:pt x="2866" y="268"/>
                  </a:lnTo>
                  <a:lnTo>
                    <a:pt x="2875" y="270"/>
                  </a:lnTo>
                  <a:lnTo>
                    <a:pt x="2884" y="272"/>
                  </a:lnTo>
                  <a:lnTo>
                    <a:pt x="2892" y="277"/>
                  </a:lnTo>
                  <a:lnTo>
                    <a:pt x="2899" y="283"/>
                  </a:lnTo>
                  <a:lnTo>
                    <a:pt x="2905" y="290"/>
                  </a:lnTo>
                  <a:lnTo>
                    <a:pt x="2909" y="298"/>
                  </a:lnTo>
                  <a:lnTo>
                    <a:pt x="2913" y="307"/>
                  </a:lnTo>
                  <a:lnTo>
                    <a:pt x="2914" y="316"/>
                  </a:lnTo>
                  <a:lnTo>
                    <a:pt x="2914" y="2217"/>
                  </a:lnTo>
                  <a:lnTo>
                    <a:pt x="3050" y="2217"/>
                  </a:lnTo>
                  <a:lnTo>
                    <a:pt x="3050" y="2313"/>
                  </a:lnTo>
                  <a:lnTo>
                    <a:pt x="1704" y="2313"/>
                  </a:lnTo>
                  <a:lnTo>
                    <a:pt x="1704" y="2217"/>
                  </a:lnTo>
                  <a:lnTo>
                    <a:pt x="1840" y="2217"/>
                  </a:lnTo>
                  <a:lnTo>
                    <a:pt x="1840" y="316"/>
                  </a:lnTo>
                  <a:lnTo>
                    <a:pt x="1841" y="307"/>
                  </a:lnTo>
                  <a:lnTo>
                    <a:pt x="1845" y="298"/>
                  </a:lnTo>
                  <a:lnTo>
                    <a:pt x="1850" y="290"/>
                  </a:lnTo>
                  <a:lnTo>
                    <a:pt x="1855" y="283"/>
                  </a:lnTo>
                  <a:lnTo>
                    <a:pt x="1862" y="277"/>
                  </a:lnTo>
                  <a:lnTo>
                    <a:pt x="1870" y="272"/>
                  </a:lnTo>
                  <a:lnTo>
                    <a:pt x="1880" y="270"/>
                  </a:lnTo>
                  <a:lnTo>
                    <a:pt x="1888" y="268"/>
                  </a:lnTo>
                  <a:lnTo>
                    <a:pt x="2645" y="268"/>
                  </a:lnTo>
                  <a:lnTo>
                    <a:pt x="2645" y="214"/>
                  </a:lnTo>
                  <a:lnTo>
                    <a:pt x="2425" y="214"/>
                  </a:lnTo>
                  <a:lnTo>
                    <a:pt x="2425" y="0"/>
                  </a:lnTo>
                  <a:lnTo>
                    <a:pt x="2914" y="0"/>
                  </a:lnTo>
                  <a:lnTo>
                    <a:pt x="2914" y="214"/>
                  </a:lnTo>
                  <a:lnTo>
                    <a:pt x="2693" y="214"/>
                  </a:lnTo>
                  <a:lnTo>
                    <a:pt x="2693" y="268"/>
                  </a:lnTo>
                  <a:lnTo>
                    <a:pt x="2866" y="268"/>
                  </a:lnTo>
                  <a:close/>
                  <a:moveTo>
                    <a:pt x="2818" y="364"/>
                  </a:moveTo>
                  <a:lnTo>
                    <a:pt x="1936" y="364"/>
                  </a:lnTo>
                  <a:lnTo>
                    <a:pt x="1936" y="2217"/>
                  </a:lnTo>
                  <a:lnTo>
                    <a:pt x="2400" y="2217"/>
                  </a:lnTo>
                  <a:lnTo>
                    <a:pt x="2400" y="1870"/>
                  </a:lnTo>
                  <a:lnTo>
                    <a:pt x="2291" y="1870"/>
                  </a:lnTo>
                  <a:lnTo>
                    <a:pt x="2291" y="1774"/>
                  </a:lnTo>
                  <a:lnTo>
                    <a:pt x="2448" y="1774"/>
                  </a:lnTo>
                  <a:lnTo>
                    <a:pt x="2448" y="2217"/>
                  </a:lnTo>
                  <a:lnTo>
                    <a:pt x="2666" y="2217"/>
                  </a:lnTo>
                  <a:lnTo>
                    <a:pt x="2666" y="1870"/>
                  </a:lnTo>
                  <a:lnTo>
                    <a:pt x="2556" y="1870"/>
                  </a:lnTo>
                  <a:lnTo>
                    <a:pt x="2556" y="1774"/>
                  </a:lnTo>
                  <a:lnTo>
                    <a:pt x="2714" y="1774"/>
                  </a:lnTo>
                  <a:lnTo>
                    <a:pt x="2714" y="2217"/>
                  </a:lnTo>
                  <a:lnTo>
                    <a:pt x="2818" y="2217"/>
                  </a:lnTo>
                  <a:lnTo>
                    <a:pt x="2818" y="364"/>
                  </a:lnTo>
                  <a:close/>
                  <a:moveTo>
                    <a:pt x="2351" y="546"/>
                  </a:moveTo>
                  <a:lnTo>
                    <a:pt x="2351" y="786"/>
                  </a:lnTo>
                  <a:lnTo>
                    <a:pt x="2159" y="786"/>
                  </a:lnTo>
                  <a:lnTo>
                    <a:pt x="2159" y="546"/>
                  </a:lnTo>
                  <a:lnTo>
                    <a:pt x="2351" y="546"/>
                  </a:lnTo>
                  <a:close/>
                  <a:moveTo>
                    <a:pt x="2714" y="1312"/>
                  </a:moveTo>
                  <a:lnTo>
                    <a:pt x="2714" y="1551"/>
                  </a:lnTo>
                  <a:lnTo>
                    <a:pt x="2522" y="1551"/>
                  </a:lnTo>
                  <a:lnTo>
                    <a:pt x="2522" y="1312"/>
                  </a:lnTo>
                  <a:lnTo>
                    <a:pt x="2714" y="1312"/>
                  </a:lnTo>
                  <a:close/>
                  <a:moveTo>
                    <a:pt x="2714" y="928"/>
                  </a:moveTo>
                  <a:lnTo>
                    <a:pt x="2714" y="1168"/>
                  </a:lnTo>
                  <a:lnTo>
                    <a:pt x="2522" y="1168"/>
                  </a:lnTo>
                  <a:lnTo>
                    <a:pt x="2522" y="928"/>
                  </a:lnTo>
                  <a:lnTo>
                    <a:pt x="2714" y="928"/>
                  </a:lnTo>
                  <a:close/>
                  <a:moveTo>
                    <a:pt x="2714" y="546"/>
                  </a:moveTo>
                  <a:lnTo>
                    <a:pt x="2714" y="786"/>
                  </a:lnTo>
                  <a:lnTo>
                    <a:pt x="2522" y="786"/>
                  </a:lnTo>
                  <a:lnTo>
                    <a:pt x="2522" y="546"/>
                  </a:lnTo>
                  <a:lnTo>
                    <a:pt x="2714" y="546"/>
                  </a:lnTo>
                  <a:close/>
                  <a:moveTo>
                    <a:pt x="2351" y="1312"/>
                  </a:moveTo>
                  <a:lnTo>
                    <a:pt x="2351" y="1551"/>
                  </a:lnTo>
                  <a:lnTo>
                    <a:pt x="2159" y="1551"/>
                  </a:lnTo>
                  <a:lnTo>
                    <a:pt x="2159" y="1312"/>
                  </a:lnTo>
                  <a:lnTo>
                    <a:pt x="2351" y="1312"/>
                  </a:lnTo>
                  <a:close/>
                  <a:moveTo>
                    <a:pt x="2351" y="928"/>
                  </a:moveTo>
                  <a:lnTo>
                    <a:pt x="2351" y="1168"/>
                  </a:lnTo>
                  <a:lnTo>
                    <a:pt x="2159" y="1168"/>
                  </a:lnTo>
                  <a:lnTo>
                    <a:pt x="2159" y="928"/>
                  </a:lnTo>
                  <a:lnTo>
                    <a:pt x="2351" y="928"/>
                  </a:lnTo>
                  <a:close/>
                  <a:moveTo>
                    <a:pt x="840" y="2802"/>
                  </a:moveTo>
                  <a:lnTo>
                    <a:pt x="604" y="2802"/>
                  </a:lnTo>
                  <a:lnTo>
                    <a:pt x="604" y="2899"/>
                  </a:lnTo>
                  <a:lnTo>
                    <a:pt x="604" y="2910"/>
                  </a:lnTo>
                  <a:lnTo>
                    <a:pt x="601" y="2919"/>
                  </a:lnTo>
                  <a:lnTo>
                    <a:pt x="599" y="2927"/>
                  </a:lnTo>
                  <a:lnTo>
                    <a:pt x="597" y="2934"/>
                  </a:lnTo>
                  <a:lnTo>
                    <a:pt x="593" y="2940"/>
                  </a:lnTo>
                  <a:lnTo>
                    <a:pt x="588" y="2946"/>
                  </a:lnTo>
                  <a:lnTo>
                    <a:pt x="579" y="2954"/>
                  </a:lnTo>
                  <a:lnTo>
                    <a:pt x="563" y="2967"/>
                  </a:lnTo>
                  <a:lnTo>
                    <a:pt x="881" y="2967"/>
                  </a:lnTo>
                  <a:lnTo>
                    <a:pt x="865" y="2954"/>
                  </a:lnTo>
                  <a:lnTo>
                    <a:pt x="854" y="2946"/>
                  </a:lnTo>
                  <a:lnTo>
                    <a:pt x="851" y="2940"/>
                  </a:lnTo>
                  <a:lnTo>
                    <a:pt x="847" y="2934"/>
                  </a:lnTo>
                  <a:lnTo>
                    <a:pt x="843" y="2927"/>
                  </a:lnTo>
                  <a:lnTo>
                    <a:pt x="841" y="2919"/>
                  </a:lnTo>
                  <a:lnTo>
                    <a:pt x="840" y="2910"/>
                  </a:lnTo>
                  <a:lnTo>
                    <a:pt x="840" y="2899"/>
                  </a:lnTo>
                  <a:lnTo>
                    <a:pt x="840" y="2802"/>
                  </a:lnTo>
                  <a:close/>
                  <a:moveTo>
                    <a:pt x="548" y="2754"/>
                  </a:moveTo>
                  <a:lnTo>
                    <a:pt x="556" y="2754"/>
                  </a:lnTo>
                  <a:lnTo>
                    <a:pt x="888" y="2754"/>
                  </a:lnTo>
                  <a:lnTo>
                    <a:pt x="899" y="2754"/>
                  </a:lnTo>
                  <a:lnTo>
                    <a:pt x="1348" y="2754"/>
                  </a:lnTo>
                  <a:lnTo>
                    <a:pt x="1348" y="1864"/>
                  </a:lnTo>
                  <a:lnTo>
                    <a:pt x="96" y="1864"/>
                  </a:lnTo>
                  <a:lnTo>
                    <a:pt x="96" y="2754"/>
                  </a:lnTo>
                  <a:lnTo>
                    <a:pt x="548" y="2754"/>
                  </a:lnTo>
                  <a:close/>
                  <a:moveTo>
                    <a:pt x="423" y="3063"/>
                  </a:moveTo>
                  <a:lnTo>
                    <a:pt x="423" y="3063"/>
                  </a:lnTo>
                  <a:lnTo>
                    <a:pt x="412" y="3062"/>
                  </a:lnTo>
                  <a:lnTo>
                    <a:pt x="403" y="3060"/>
                  </a:lnTo>
                  <a:lnTo>
                    <a:pt x="394" y="3057"/>
                  </a:lnTo>
                  <a:lnTo>
                    <a:pt x="387" y="3054"/>
                  </a:lnTo>
                  <a:lnTo>
                    <a:pt x="381" y="3049"/>
                  </a:lnTo>
                  <a:lnTo>
                    <a:pt x="376" y="3043"/>
                  </a:lnTo>
                  <a:lnTo>
                    <a:pt x="373" y="3037"/>
                  </a:lnTo>
                  <a:lnTo>
                    <a:pt x="370" y="3031"/>
                  </a:lnTo>
                  <a:lnTo>
                    <a:pt x="369" y="3024"/>
                  </a:lnTo>
                  <a:lnTo>
                    <a:pt x="370" y="3016"/>
                  </a:lnTo>
                  <a:lnTo>
                    <a:pt x="371" y="3009"/>
                  </a:lnTo>
                  <a:lnTo>
                    <a:pt x="374" y="3002"/>
                  </a:lnTo>
                  <a:lnTo>
                    <a:pt x="377" y="2995"/>
                  </a:lnTo>
                  <a:lnTo>
                    <a:pt x="382" y="2989"/>
                  </a:lnTo>
                  <a:lnTo>
                    <a:pt x="388" y="2982"/>
                  </a:lnTo>
                  <a:lnTo>
                    <a:pt x="395" y="2976"/>
                  </a:lnTo>
                  <a:lnTo>
                    <a:pt x="508" y="2894"/>
                  </a:lnTo>
                  <a:lnTo>
                    <a:pt x="508" y="2850"/>
                  </a:lnTo>
                  <a:lnTo>
                    <a:pt x="48" y="2850"/>
                  </a:lnTo>
                  <a:lnTo>
                    <a:pt x="38" y="2849"/>
                  </a:lnTo>
                  <a:lnTo>
                    <a:pt x="30" y="2846"/>
                  </a:lnTo>
                  <a:lnTo>
                    <a:pt x="22" y="2842"/>
                  </a:lnTo>
                  <a:lnTo>
                    <a:pt x="14" y="2836"/>
                  </a:lnTo>
                  <a:lnTo>
                    <a:pt x="8" y="2828"/>
                  </a:lnTo>
                  <a:lnTo>
                    <a:pt x="4" y="2820"/>
                  </a:lnTo>
                  <a:lnTo>
                    <a:pt x="1" y="2812"/>
                  </a:lnTo>
                  <a:lnTo>
                    <a:pt x="0" y="2802"/>
                  </a:lnTo>
                  <a:lnTo>
                    <a:pt x="0" y="1816"/>
                  </a:lnTo>
                  <a:lnTo>
                    <a:pt x="1" y="1806"/>
                  </a:lnTo>
                  <a:lnTo>
                    <a:pt x="4" y="1798"/>
                  </a:lnTo>
                  <a:lnTo>
                    <a:pt x="8" y="1790"/>
                  </a:lnTo>
                  <a:lnTo>
                    <a:pt x="14" y="1783"/>
                  </a:lnTo>
                  <a:lnTo>
                    <a:pt x="22" y="1777"/>
                  </a:lnTo>
                  <a:lnTo>
                    <a:pt x="30" y="1773"/>
                  </a:lnTo>
                  <a:lnTo>
                    <a:pt x="38" y="1769"/>
                  </a:lnTo>
                  <a:lnTo>
                    <a:pt x="48" y="1768"/>
                  </a:lnTo>
                  <a:lnTo>
                    <a:pt x="1396" y="1768"/>
                  </a:lnTo>
                  <a:lnTo>
                    <a:pt x="1405" y="1769"/>
                  </a:lnTo>
                  <a:lnTo>
                    <a:pt x="1414" y="1773"/>
                  </a:lnTo>
                  <a:lnTo>
                    <a:pt x="1422" y="1777"/>
                  </a:lnTo>
                  <a:lnTo>
                    <a:pt x="1429" y="1783"/>
                  </a:lnTo>
                  <a:lnTo>
                    <a:pt x="1435" y="1790"/>
                  </a:lnTo>
                  <a:lnTo>
                    <a:pt x="1440" y="1798"/>
                  </a:lnTo>
                  <a:lnTo>
                    <a:pt x="1442" y="1806"/>
                  </a:lnTo>
                  <a:lnTo>
                    <a:pt x="1444" y="1816"/>
                  </a:lnTo>
                  <a:lnTo>
                    <a:pt x="1444" y="2802"/>
                  </a:lnTo>
                  <a:lnTo>
                    <a:pt x="1442" y="2812"/>
                  </a:lnTo>
                  <a:lnTo>
                    <a:pt x="1440" y="2820"/>
                  </a:lnTo>
                  <a:lnTo>
                    <a:pt x="1435" y="2828"/>
                  </a:lnTo>
                  <a:lnTo>
                    <a:pt x="1429" y="2836"/>
                  </a:lnTo>
                  <a:lnTo>
                    <a:pt x="1422" y="2842"/>
                  </a:lnTo>
                  <a:lnTo>
                    <a:pt x="1414" y="2846"/>
                  </a:lnTo>
                  <a:lnTo>
                    <a:pt x="1405" y="2849"/>
                  </a:lnTo>
                  <a:lnTo>
                    <a:pt x="1396" y="2850"/>
                  </a:lnTo>
                  <a:lnTo>
                    <a:pt x="936" y="2850"/>
                  </a:lnTo>
                  <a:lnTo>
                    <a:pt x="936" y="2894"/>
                  </a:lnTo>
                  <a:lnTo>
                    <a:pt x="1048" y="2976"/>
                  </a:lnTo>
                  <a:lnTo>
                    <a:pt x="1056" y="2982"/>
                  </a:lnTo>
                  <a:lnTo>
                    <a:pt x="1062" y="2989"/>
                  </a:lnTo>
                  <a:lnTo>
                    <a:pt x="1066" y="2995"/>
                  </a:lnTo>
                  <a:lnTo>
                    <a:pt x="1070" y="3002"/>
                  </a:lnTo>
                  <a:lnTo>
                    <a:pt x="1072" y="3009"/>
                  </a:lnTo>
                  <a:lnTo>
                    <a:pt x="1073" y="3016"/>
                  </a:lnTo>
                  <a:lnTo>
                    <a:pt x="1073" y="3024"/>
                  </a:lnTo>
                  <a:lnTo>
                    <a:pt x="1072" y="3031"/>
                  </a:lnTo>
                  <a:lnTo>
                    <a:pt x="1070" y="3037"/>
                  </a:lnTo>
                  <a:lnTo>
                    <a:pt x="1067" y="3043"/>
                  </a:lnTo>
                  <a:lnTo>
                    <a:pt x="1063" y="3049"/>
                  </a:lnTo>
                  <a:lnTo>
                    <a:pt x="1057" y="3054"/>
                  </a:lnTo>
                  <a:lnTo>
                    <a:pt x="1050" y="3057"/>
                  </a:lnTo>
                  <a:lnTo>
                    <a:pt x="1041" y="3060"/>
                  </a:lnTo>
                  <a:lnTo>
                    <a:pt x="1032" y="3062"/>
                  </a:lnTo>
                  <a:lnTo>
                    <a:pt x="1021" y="3063"/>
                  </a:lnTo>
                  <a:lnTo>
                    <a:pt x="423" y="3063"/>
                  </a:lnTo>
                  <a:close/>
                  <a:moveTo>
                    <a:pt x="268" y="2493"/>
                  </a:moveTo>
                  <a:lnTo>
                    <a:pt x="734" y="2027"/>
                  </a:lnTo>
                  <a:lnTo>
                    <a:pt x="768" y="2062"/>
                  </a:lnTo>
                  <a:lnTo>
                    <a:pt x="302" y="2526"/>
                  </a:lnTo>
                  <a:lnTo>
                    <a:pt x="268" y="2493"/>
                  </a:lnTo>
                  <a:close/>
                  <a:moveTo>
                    <a:pt x="429" y="2497"/>
                  </a:moveTo>
                  <a:lnTo>
                    <a:pt x="633" y="2293"/>
                  </a:lnTo>
                  <a:lnTo>
                    <a:pt x="666" y="2326"/>
                  </a:lnTo>
                  <a:lnTo>
                    <a:pt x="462" y="2530"/>
                  </a:lnTo>
                  <a:lnTo>
                    <a:pt x="429" y="2497"/>
                  </a:lnTo>
                  <a:close/>
                  <a:moveTo>
                    <a:pt x="688" y="2686"/>
                  </a:moveTo>
                  <a:lnTo>
                    <a:pt x="688" y="2686"/>
                  </a:lnTo>
                  <a:lnTo>
                    <a:pt x="689" y="2679"/>
                  </a:lnTo>
                  <a:lnTo>
                    <a:pt x="691" y="2673"/>
                  </a:lnTo>
                  <a:lnTo>
                    <a:pt x="694" y="2667"/>
                  </a:lnTo>
                  <a:lnTo>
                    <a:pt x="698" y="2662"/>
                  </a:lnTo>
                  <a:lnTo>
                    <a:pt x="703" y="2657"/>
                  </a:lnTo>
                  <a:lnTo>
                    <a:pt x="709" y="2655"/>
                  </a:lnTo>
                  <a:lnTo>
                    <a:pt x="715" y="2652"/>
                  </a:lnTo>
                  <a:lnTo>
                    <a:pt x="721" y="2652"/>
                  </a:lnTo>
                  <a:lnTo>
                    <a:pt x="728" y="2652"/>
                  </a:lnTo>
                  <a:lnTo>
                    <a:pt x="734" y="2655"/>
                  </a:lnTo>
                  <a:lnTo>
                    <a:pt x="740" y="2657"/>
                  </a:lnTo>
                  <a:lnTo>
                    <a:pt x="745" y="2662"/>
                  </a:lnTo>
                  <a:lnTo>
                    <a:pt x="749" y="2667"/>
                  </a:lnTo>
                  <a:lnTo>
                    <a:pt x="752" y="2673"/>
                  </a:lnTo>
                  <a:lnTo>
                    <a:pt x="755" y="2679"/>
                  </a:lnTo>
                  <a:lnTo>
                    <a:pt x="755" y="2686"/>
                  </a:lnTo>
                  <a:lnTo>
                    <a:pt x="755" y="2692"/>
                  </a:lnTo>
                  <a:lnTo>
                    <a:pt x="752" y="2698"/>
                  </a:lnTo>
                  <a:lnTo>
                    <a:pt x="749" y="2704"/>
                  </a:lnTo>
                  <a:lnTo>
                    <a:pt x="745" y="2709"/>
                  </a:lnTo>
                  <a:lnTo>
                    <a:pt x="740" y="2713"/>
                  </a:lnTo>
                  <a:lnTo>
                    <a:pt x="734" y="2716"/>
                  </a:lnTo>
                  <a:lnTo>
                    <a:pt x="728" y="2718"/>
                  </a:lnTo>
                  <a:lnTo>
                    <a:pt x="721" y="2718"/>
                  </a:lnTo>
                  <a:lnTo>
                    <a:pt x="715" y="2718"/>
                  </a:lnTo>
                  <a:lnTo>
                    <a:pt x="709" y="2716"/>
                  </a:lnTo>
                  <a:lnTo>
                    <a:pt x="703" y="2713"/>
                  </a:lnTo>
                  <a:lnTo>
                    <a:pt x="698" y="2709"/>
                  </a:lnTo>
                  <a:lnTo>
                    <a:pt x="694" y="2704"/>
                  </a:lnTo>
                  <a:lnTo>
                    <a:pt x="691" y="2698"/>
                  </a:lnTo>
                  <a:lnTo>
                    <a:pt x="689" y="2692"/>
                  </a:lnTo>
                  <a:lnTo>
                    <a:pt x="688" y="2686"/>
                  </a:lnTo>
                  <a:close/>
                  <a:moveTo>
                    <a:pt x="1142" y="1978"/>
                  </a:moveTo>
                  <a:lnTo>
                    <a:pt x="206" y="1978"/>
                  </a:lnTo>
                  <a:lnTo>
                    <a:pt x="206" y="2579"/>
                  </a:lnTo>
                  <a:lnTo>
                    <a:pt x="1238" y="2579"/>
                  </a:lnTo>
                  <a:lnTo>
                    <a:pt x="1238" y="1930"/>
                  </a:lnTo>
                  <a:lnTo>
                    <a:pt x="1286" y="1930"/>
                  </a:lnTo>
                  <a:lnTo>
                    <a:pt x="1286" y="2627"/>
                  </a:lnTo>
                  <a:lnTo>
                    <a:pt x="158" y="2627"/>
                  </a:lnTo>
                  <a:lnTo>
                    <a:pt x="158" y="1930"/>
                  </a:lnTo>
                  <a:lnTo>
                    <a:pt x="1142" y="1930"/>
                  </a:lnTo>
                  <a:lnTo>
                    <a:pt x="1142" y="1978"/>
                  </a:lnTo>
                  <a:close/>
                  <a:moveTo>
                    <a:pt x="4150" y="2802"/>
                  </a:moveTo>
                  <a:lnTo>
                    <a:pt x="3914" y="2802"/>
                  </a:lnTo>
                  <a:lnTo>
                    <a:pt x="3914" y="2899"/>
                  </a:lnTo>
                  <a:lnTo>
                    <a:pt x="3914" y="2910"/>
                  </a:lnTo>
                  <a:lnTo>
                    <a:pt x="3913" y="2919"/>
                  </a:lnTo>
                  <a:lnTo>
                    <a:pt x="3911" y="2927"/>
                  </a:lnTo>
                  <a:lnTo>
                    <a:pt x="3907" y="2934"/>
                  </a:lnTo>
                  <a:lnTo>
                    <a:pt x="3903" y="2940"/>
                  </a:lnTo>
                  <a:lnTo>
                    <a:pt x="3900" y="2946"/>
                  </a:lnTo>
                  <a:lnTo>
                    <a:pt x="3889" y="2954"/>
                  </a:lnTo>
                  <a:lnTo>
                    <a:pt x="3873" y="2967"/>
                  </a:lnTo>
                  <a:lnTo>
                    <a:pt x="4191" y="2967"/>
                  </a:lnTo>
                  <a:lnTo>
                    <a:pt x="4175" y="2954"/>
                  </a:lnTo>
                  <a:lnTo>
                    <a:pt x="4166" y="2946"/>
                  </a:lnTo>
                  <a:lnTo>
                    <a:pt x="4161" y="2940"/>
                  </a:lnTo>
                  <a:lnTo>
                    <a:pt x="4157" y="2934"/>
                  </a:lnTo>
                  <a:lnTo>
                    <a:pt x="4155" y="2927"/>
                  </a:lnTo>
                  <a:lnTo>
                    <a:pt x="4153" y="2919"/>
                  </a:lnTo>
                  <a:lnTo>
                    <a:pt x="4151" y="2910"/>
                  </a:lnTo>
                  <a:lnTo>
                    <a:pt x="4150" y="2899"/>
                  </a:lnTo>
                  <a:lnTo>
                    <a:pt x="4150" y="2802"/>
                  </a:lnTo>
                  <a:close/>
                  <a:moveTo>
                    <a:pt x="3858" y="2754"/>
                  </a:moveTo>
                  <a:lnTo>
                    <a:pt x="3866" y="2754"/>
                  </a:lnTo>
                  <a:lnTo>
                    <a:pt x="4198" y="2754"/>
                  </a:lnTo>
                  <a:lnTo>
                    <a:pt x="4209" y="2754"/>
                  </a:lnTo>
                  <a:lnTo>
                    <a:pt x="4658" y="2754"/>
                  </a:lnTo>
                  <a:lnTo>
                    <a:pt x="4658" y="1864"/>
                  </a:lnTo>
                  <a:lnTo>
                    <a:pt x="3406" y="1864"/>
                  </a:lnTo>
                  <a:lnTo>
                    <a:pt x="3406" y="2754"/>
                  </a:lnTo>
                  <a:lnTo>
                    <a:pt x="3858" y="2754"/>
                  </a:lnTo>
                  <a:close/>
                  <a:moveTo>
                    <a:pt x="3733" y="3063"/>
                  </a:moveTo>
                  <a:lnTo>
                    <a:pt x="3733" y="3063"/>
                  </a:lnTo>
                  <a:lnTo>
                    <a:pt x="3722" y="3062"/>
                  </a:lnTo>
                  <a:lnTo>
                    <a:pt x="3713" y="3060"/>
                  </a:lnTo>
                  <a:lnTo>
                    <a:pt x="3704" y="3057"/>
                  </a:lnTo>
                  <a:lnTo>
                    <a:pt x="3698" y="3054"/>
                  </a:lnTo>
                  <a:lnTo>
                    <a:pt x="3692" y="3049"/>
                  </a:lnTo>
                  <a:lnTo>
                    <a:pt x="3688" y="3043"/>
                  </a:lnTo>
                  <a:lnTo>
                    <a:pt x="3684" y="3037"/>
                  </a:lnTo>
                  <a:lnTo>
                    <a:pt x="3682" y="3031"/>
                  </a:lnTo>
                  <a:lnTo>
                    <a:pt x="3681" y="3024"/>
                  </a:lnTo>
                  <a:lnTo>
                    <a:pt x="3681" y="3016"/>
                  </a:lnTo>
                  <a:lnTo>
                    <a:pt x="3682" y="3009"/>
                  </a:lnTo>
                  <a:lnTo>
                    <a:pt x="3684" y="3002"/>
                  </a:lnTo>
                  <a:lnTo>
                    <a:pt x="3688" y="2995"/>
                  </a:lnTo>
                  <a:lnTo>
                    <a:pt x="3692" y="2989"/>
                  </a:lnTo>
                  <a:lnTo>
                    <a:pt x="3698" y="2982"/>
                  </a:lnTo>
                  <a:lnTo>
                    <a:pt x="3706" y="2976"/>
                  </a:lnTo>
                  <a:lnTo>
                    <a:pt x="3818" y="2894"/>
                  </a:lnTo>
                  <a:lnTo>
                    <a:pt x="3818" y="2850"/>
                  </a:lnTo>
                  <a:lnTo>
                    <a:pt x="3358" y="2850"/>
                  </a:lnTo>
                  <a:lnTo>
                    <a:pt x="3349" y="2849"/>
                  </a:lnTo>
                  <a:lnTo>
                    <a:pt x="3340" y="2846"/>
                  </a:lnTo>
                  <a:lnTo>
                    <a:pt x="3332" y="2842"/>
                  </a:lnTo>
                  <a:lnTo>
                    <a:pt x="3325" y="2836"/>
                  </a:lnTo>
                  <a:lnTo>
                    <a:pt x="3319" y="2828"/>
                  </a:lnTo>
                  <a:lnTo>
                    <a:pt x="3315" y="2820"/>
                  </a:lnTo>
                  <a:lnTo>
                    <a:pt x="3312" y="2812"/>
                  </a:lnTo>
                  <a:lnTo>
                    <a:pt x="3310" y="2802"/>
                  </a:lnTo>
                  <a:lnTo>
                    <a:pt x="3310" y="1816"/>
                  </a:lnTo>
                  <a:lnTo>
                    <a:pt x="3312" y="1806"/>
                  </a:lnTo>
                  <a:lnTo>
                    <a:pt x="3315" y="1798"/>
                  </a:lnTo>
                  <a:lnTo>
                    <a:pt x="3319" y="1790"/>
                  </a:lnTo>
                  <a:lnTo>
                    <a:pt x="3325" y="1783"/>
                  </a:lnTo>
                  <a:lnTo>
                    <a:pt x="3332" y="1777"/>
                  </a:lnTo>
                  <a:lnTo>
                    <a:pt x="3340" y="1773"/>
                  </a:lnTo>
                  <a:lnTo>
                    <a:pt x="3349" y="1769"/>
                  </a:lnTo>
                  <a:lnTo>
                    <a:pt x="3358" y="1768"/>
                  </a:lnTo>
                  <a:lnTo>
                    <a:pt x="4706" y="1768"/>
                  </a:lnTo>
                  <a:lnTo>
                    <a:pt x="4716" y="1769"/>
                  </a:lnTo>
                  <a:lnTo>
                    <a:pt x="4725" y="1773"/>
                  </a:lnTo>
                  <a:lnTo>
                    <a:pt x="4732" y="1777"/>
                  </a:lnTo>
                  <a:lnTo>
                    <a:pt x="4740" y="1783"/>
                  </a:lnTo>
                  <a:lnTo>
                    <a:pt x="4746" y="1790"/>
                  </a:lnTo>
                  <a:lnTo>
                    <a:pt x="4750" y="1798"/>
                  </a:lnTo>
                  <a:lnTo>
                    <a:pt x="4754" y="1806"/>
                  </a:lnTo>
                  <a:lnTo>
                    <a:pt x="4754" y="1816"/>
                  </a:lnTo>
                  <a:lnTo>
                    <a:pt x="4754" y="2802"/>
                  </a:lnTo>
                  <a:lnTo>
                    <a:pt x="4754" y="2812"/>
                  </a:lnTo>
                  <a:lnTo>
                    <a:pt x="4750" y="2820"/>
                  </a:lnTo>
                  <a:lnTo>
                    <a:pt x="4746" y="2828"/>
                  </a:lnTo>
                  <a:lnTo>
                    <a:pt x="4740" y="2836"/>
                  </a:lnTo>
                  <a:lnTo>
                    <a:pt x="4732" y="2842"/>
                  </a:lnTo>
                  <a:lnTo>
                    <a:pt x="4725" y="2846"/>
                  </a:lnTo>
                  <a:lnTo>
                    <a:pt x="4716" y="2849"/>
                  </a:lnTo>
                  <a:lnTo>
                    <a:pt x="4706" y="2850"/>
                  </a:lnTo>
                  <a:lnTo>
                    <a:pt x="4246" y="2850"/>
                  </a:lnTo>
                  <a:lnTo>
                    <a:pt x="4246" y="2894"/>
                  </a:lnTo>
                  <a:lnTo>
                    <a:pt x="4360" y="2976"/>
                  </a:lnTo>
                  <a:lnTo>
                    <a:pt x="4366" y="2982"/>
                  </a:lnTo>
                  <a:lnTo>
                    <a:pt x="4373" y="2989"/>
                  </a:lnTo>
                  <a:lnTo>
                    <a:pt x="4378" y="2995"/>
                  </a:lnTo>
                  <a:lnTo>
                    <a:pt x="4381" y="3002"/>
                  </a:lnTo>
                  <a:lnTo>
                    <a:pt x="4384" y="3009"/>
                  </a:lnTo>
                  <a:lnTo>
                    <a:pt x="4385" y="3016"/>
                  </a:lnTo>
                  <a:lnTo>
                    <a:pt x="4385" y="3024"/>
                  </a:lnTo>
                  <a:lnTo>
                    <a:pt x="4384" y="3031"/>
                  </a:lnTo>
                  <a:lnTo>
                    <a:pt x="4381" y="3037"/>
                  </a:lnTo>
                  <a:lnTo>
                    <a:pt x="4378" y="3043"/>
                  </a:lnTo>
                  <a:lnTo>
                    <a:pt x="4373" y="3049"/>
                  </a:lnTo>
                  <a:lnTo>
                    <a:pt x="4367" y="3054"/>
                  </a:lnTo>
                  <a:lnTo>
                    <a:pt x="4360" y="3057"/>
                  </a:lnTo>
                  <a:lnTo>
                    <a:pt x="4351" y="3060"/>
                  </a:lnTo>
                  <a:lnTo>
                    <a:pt x="4342" y="3062"/>
                  </a:lnTo>
                  <a:lnTo>
                    <a:pt x="4331" y="3063"/>
                  </a:lnTo>
                  <a:lnTo>
                    <a:pt x="3733" y="3063"/>
                  </a:lnTo>
                  <a:close/>
                  <a:moveTo>
                    <a:pt x="3580" y="2493"/>
                  </a:moveTo>
                  <a:lnTo>
                    <a:pt x="4045" y="2027"/>
                  </a:lnTo>
                  <a:lnTo>
                    <a:pt x="4079" y="2062"/>
                  </a:lnTo>
                  <a:lnTo>
                    <a:pt x="3613" y="2526"/>
                  </a:lnTo>
                  <a:lnTo>
                    <a:pt x="3580" y="2493"/>
                  </a:lnTo>
                  <a:close/>
                  <a:moveTo>
                    <a:pt x="3739" y="2497"/>
                  </a:moveTo>
                  <a:lnTo>
                    <a:pt x="3943" y="2293"/>
                  </a:lnTo>
                  <a:lnTo>
                    <a:pt x="3976" y="2326"/>
                  </a:lnTo>
                  <a:lnTo>
                    <a:pt x="3773" y="2530"/>
                  </a:lnTo>
                  <a:lnTo>
                    <a:pt x="3739" y="2497"/>
                  </a:lnTo>
                  <a:close/>
                  <a:moveTo>
                    <a:pt x="3999" y="2686"/>
                  </a:moveTo>
                  <a:lnTo>
                    <a:pt x="3999" y="2686"/>
                  </a:lnTo>
                  <a:lnTo>
                    <a:pt x="4000" y="2679"/>
                  </a:lnTo>
                  <a:lnTo>
                    <a:pt x="4002" y="2673"/>
                  </a:lnTo>
                  <a:lnTo>
                    <a:pt x="4005" y="2667"/>
                  </a:lnTo>
                  <a:lnTo>
                    <a:pt x="4009" y="2662"/>
                  </a:lnTo>
                  <a:lnTo>
                    <a:pt x="4014" y="2657"/>
                  </a:lnTo>
                  <a:lnTo>
                    <a:pt x="4020" y="2655"/>
                  </a:lnTo>
                  <a:lnTo>
                    <a:pt x="4026" y="2652"/>
                  </a:lnTo>
                  <a:lnTo>
                    <a:pt x="4033" y="2652"/>
                  </a:lnTo>
                  <a:lnTo>
                    <a:pt x="4039" y="2652"/>
                  </a:lnTo>
                  <a:lnTo>
                    <a:pt x="4046" y="2655"/>
                  </a:lnTo>
                  <a:lnTo>
                    <a:pt x="4051" y="2657"/>
                  </a:lnTo>
                  <a:lnTo>
                    <a:pt x="4057" y="2662"/>
                  </a:lnTo>
                  <a:lnTo>
                    <a:pt x="4060" y="2667"/>
                  </a:lnTo>
                  <a:lnTo>
                    <a:pt x="4064" y="2673"/>
                  </a:lnTo>
                  <a:lnTo>
                    <a:pt x="4065" y="2679"/>
                  </a:lnTo>
                  <a:lnTo>
                    <a:pt x="4066" y="2686"/>
                  </a:lnTo>
                  <a:lnTo>
                    <a:pt x="4065" y="2692"/>
                  </a:lnTo>
                  <a:lnTo>
                    <a:pt x="4064" y="2698"/>
                  </a:lnTo>
                  <a:lnTo>
                    <a:pt x="4060" y="2704"/>
                  </a:lnTo>
                  <a:lnTo>
                    <a:pt x="4057" y="2709"/>
                  </a:lnTo>
                  <a:lnTo>
                    <a:pt x="4051" y="2713"/>
                  </a:lnTo>
                  <a:lnTo>
                    <a:pt x="4046" y="2716"/>
                  </a:lnTo>
                  <a:lnTo>
                    <a:pt x="4039" y="2718"/>
                  </a:lnTo>
                  <a:lnTo>
                    <a:pt x="4033" y="2718"/>
                  </a:lnTo>
                  <a:lnTo>
                    <a:pt x="4026" y="2718"/>
                  </a:lnTo>
                  <a:lnTo>
                    <a:pt x="4020" y="2716"/>
                  </a:lnTo>
                  <a:lnTo>
                    <a:pt x="4014" y="2713"/>
                  </a:lnTo>
                  <a:lnTo>
                    <a:pt x="4009" y="2709"/>
                  </a:lnTo>
                  <a:lnTo>
                    <a:pt x="4005" y="2704"/>
                  </a:lnTo>
                  <a:lnTo>
                    <a:pt x="4002" y="2698"/>
                  </a:lnTo>
                  <a:lnTo>
                    <a:pt x="4000" y="2692"/>
                  </a:lnTo>
                  <a:lnTo>
                    <a:pt x="3999" y="2686"/>
                  </a:lnTo>
                  <a:close/>
                  <a:moveTo>
                    <a:pt x="4453" y="1978"/>
                  </a:moveTo>
                  <a:lnTo>
                    <a:pt x="3516" y="1978"/>
                  </a:lnTo>
                  <a:lnTo>
                    <a:pt x="3516" y="2579"/>
                  </a:lnTo>
                  <a:lnTo>
                    <a:pt x="4549" y="2579"/>
                  </a:lnTo>
                  <a:lnTo>
                    <a:pt x="4549" y="1930"/>
                  </a:lnTo>
                  <a:lnTo>
                    <a:pt x="4597" y="1930"/>
                  </a:lnTo>
                  <a:lnTo>
                    <a:pt x="4597" y="2627"/>
                  </a:lnTo>
                  <a:lnTo>
                    <a:pt x="3468" y="2627"/>
                  </a:lnTo>
                  <a:lnTo>
                    <a:pt x="3468" y="1930"/>
                  </a:lnTo>
                  <a:lnTo>
                    <a:pt x="4453" y="1930"/>
                  </a:lnTo>
                  <a:lnTo>
                    <a:pt x="4453" y="1978"/>
                  </a:lnTo>
                  <a:close/>
                  <a:moveTo>
                    <a:pt x="1649" y="4502"/>
                  </a:moveTo>
                  <a:lnTo>
                    <a:pt x="1414" y="4502"/>
                  </a:lnTo>
                  <a:lnTo>
                    <a:pt x="1414" y="4599"/>
                  </a:lnTo>
                  <a:lnTo>
                    <a:pt x="1413" y="4610"/>
                  </a:lnTo>
                  <a:lnTo>
                    <a:pt x="1411" y="4619"/>
                  </a:lnTo>
                  <a:lnTo>
                    <a:pt x="1409" y="4628"/>
                  </a:lnTo>
                  <a:lnTo>
                    <a:pt x="1405" y="4635"/>
                  </a:lnTo>
                  <a:lnTo>
                    <a:pt x="1402" y="4641"/>
                  </a:lnTo>
                  <a:lnTo>
                    <a:pt x="1398" y="4646"/>
                  </a:lnTo>
                  <a:lnTo>
                    <a:pt x="1389" y="4655"/>
                  </a:lnTo>
                  <a:lnTo>
                    <a:pt x="1373" y="4667"/>
                  </a:lnTo>
                  <a:lnTo>
                    <a:pt x="1689" y="4667"/>
                  </a:lnTo>
                  <a:lnTo>
                    <a:pt x="1674" y="4655"/>
                  </a:lnTo>
                  <a:lnTo>
                    <a:pt x="1664" y="4646"/>
                  </a:lnTo>
                  <a:lnTo>
                    <a:pt x="1659" y="4641"/>
                  </a:lnTo>
                  <a:lnTo>
                    <a:pt x="1656" y="4635"/>
                  </a:lnTo>
                  <a:lnTo>
                    <a:pt x="1653" y="4628"/>
                  </a:lnTo>
                  <a:lnTo>
                    <a:pt x="1651" y="4619"/>
                  </a:lnTo>
                  <a:lnTo>
                    <a:pt x="1650" y="4610"/>
                  </a:lnTo>
                  <a:lnTo>
                    <a:pt x="1649" y="4599"/>
                  </a:lnTo>
                  <a:lnTo>
                    <a:pt x="1649" y="4502"/>
                  </a:lnTo>
                  <a:close/>
                  <a:moveTo>
                    <a:pt x="1356" y="4454"/>
                  </a:moveTo>
                  <a:lnTo>
                    <a:pt x="1366" y="4454"/>
                  </a:lnTo>
                  <a:lnTo>
                    <a:pt x="1696" y="4454"/>
                  </a:lnTo>
                  <a:lnTo>
                    <a:pt x="1707" y="4454"/>
                  </a:lnTo>
                  <a:lnTo>
                    <a:pt x="2157" y="4454"/>
                  </a:lnTo>
                  <a:lnTo>
                    <a:pt x="2157" y="3565"/>
                  </a:lnTo>
                  <a:lnTo>
                    <a:pt x="905" y="3565"/>
                  </a:lnTo>
                  <a:lnTo>
                    <a:pt x="905" y="4454"/>
                  </a:lnTo>
                  <a:lnTo>
                    <a:pt x="1356" y="4454"/>
                  </a:lnTo>
                  <a:close/>
                  <a:moveTo>
                    <a:pt x="1232" y="4763"/>
                  </a:moveTo>
                  <a:lnTo>
                    <a:pt x="1232" y="4763"/>
                  </a:lnTo>
                  <a:lnTo>
                    <a:pt x="1221" y="4763"/>
                  </a:lnTo>
                  <a:lnTo>
                    <a:pt x="1211" y="4761"/>
                  </a:lnTo>
                  <a:lnTo>
                    <a:pt x="1204" y="4758"/>
                  </a:lnTo>
                  <a:lnTo>
                    <a:pt x="1197" y="4753"/>
                  </a:lnTo>
                  <a:lnTo>
                    <a:pt x="1191" y="4749"/>
                  </a:lnTo>
                  <a:lnTo>
                    <a:pt x="1186" y="4744"/>
                  </a:lnTo>
                  <a:lnTo>
                    <a:pt x="1183" y="4738"/>
                  </a:lnTo>
                  <a:lnTo>
                    <a:pt x="1180" y="4732"/>
                  </a:lnTo>
                  <a:lnTo>
                    <a:pt x="1179" y="4725"/>
                  </a:lnTo>
                  <a:lnTo>
                    <a:pt x="1179" y="4717"/>
                  </a:lnTo>
                  <a:lnTo>
                    <a:pt x="1180" y="4710"/>
                  </a:lnTo>
                  <a:lnTo>
                    <a:pt x="1183" y="4703"/>
                  </a:lnTo>
                  <a:lnTo>
                    <a:pt x="1186" y="4696"/>
                  </a:lnTo>
                  <a:lnTo>
                    <a:pt x="1191" y="4689"/>
                  </a:lnTo>
                  <a:lnTo>
                    <a:pt x="1197" y="4683"/>
                  </a:lnTo>
                  <a:lnTo>
                    <a:pt x="1204" y="4677"/>
                  </a:lnTo>
                  <a:lnTo>
                    <a:pt x="1318" y="4595"/>
                  </a:lnTo>
                  <a:lnTo>
                    <a:pt x="1318" y="4550"/>
                  </a:lnTo>
                  <a:lnTo>
                    <a:pt x="857" y="4550"/>
                  </a:lnTo>
                  <a:lnTo>
                    <a:pt x="848" y="4550"/>
                  </a:lnTo>
                  <a:lnTo>
                    <a:pt x="839" y="4546"/>
                  </a:lnTo>
                  <a:lnTo>
                    <a:pt x="830" y="4541"/>
                  </a:lnTo>
                  <a:lnTo>
                    <a:pt x="823" y="4535"/>
                  </a:lnTo>
                  <a:lnTo>
                    <a:pt x="817" y="4528"/>
                  </a:lnTo>
                  <a:lnTo>
                    <a:pt x="813" y="4521"/>
                  </a:lnTo>
                  <a:lnTo>
                    <a:pt x="810" y="4511"/>
                  </a:lnTo>
                  <a:lnTo>
                    <a:pt x="809" y="4502"/>
                  </a:lnTo>
                  <a:lnTo>
                    <a:pt x="809" y="3517"/>
                  </a:lnTo>
                  <a:lnTo>
                    <a:pt x="810" y="3508"/>
                  </a:lnTo>
                  <a:lnTo>
                    <a:pt x="813" y="3499"/>
                  </a:lnTo>
                  <a:lnTo>
                    <a:pt x="817" y="3491"/>
                  </a:lnTo>
                  <a:lnTo>
                    <a:pt x="823" y="3484"/>
                  </a:lnTo>
                  <a:lnTo>
                    <a:pt x="830" y="3478"/>
                  </a:lnTo>
                  <a:lnTo>
                    <a:pt x="839" y="3473"/>
                  </a:lnTo>
                  <a:lnTo>
                    <a:pt x="848" y="3470"/>
                  </a:lnTo>
                  <a:lnTo>
                    <a:pt x="857" y="3469"/>
                  </a:lnTo>
                  <a:lnTo>
                    <a:pt x="2204" y="3469"/>
                  </a:lnTo>
                  <a:lnTo>
                    <a:pt x="2214" y="3470"/>
                  </a:lnTo>
                  <a:lnTo>
                    <a:pt x="2224" y="3473"/>
                  </a:lnTo>
                  <a:lnTo>
                    <a:pt x="2231" y="3478"/>
                  </a:lnTo>
                  <a:lnTo>
                    <a:pt x="2238" y="3484"/>
                  </a:lnTo>
                  <a:lnTo>
                    <a:pt x="2244" y="3491"/>
                  </a:lnTo>
                  <a:lnTo>
                    <a:pt x="2249" y="3499"/>
                  </a:lnTo>
                  <a:lnTo>
                    <a:pt x="2252" y="3508"/>
                  </a:lnTo>
                  <a:lnTo>
                    <a:pt x="2252" y="3517"/>
                  </a:lnTo>
                  <a:lnTo>
                    <a:pt x="2252" y="4502"/>
                  </a:lnTo>
                  <a:lnTo>
                    <a:pt x="2252" y="4511"/>
                  </a:lnTo>
                  <a:lnTo>
                    <a:pt x="2249" y="4521"/>
                  </a:lnTo>
                  <a:lnTo>
                    <a:pt x="2244" y="4528"/>
                  </a:lnTo>
                  <a:lnTo>
                    <a:pt x="2238" y="4535"/>
                  </a:lnTo>
                  <a:lnTo>
                    <a:pt x="2231" y="4541"/>
                  </a:lnTo>
                  <a:lnTo>
                    <a:pt x="2224" y="4546"/>
                  </a:lnTo>
                  <a:lnTo>
                    <a:pt x="2214" y="4550"/>
                  </a:lnTo>
                  <a:lnTo>
                    <a:pt x="2204" y="4550"/>
                  </a:lnTo>
                  <a:lnTo>
                    <a:pt x="1744" y="4550"/>
                  </a:lnTo>
                  <a:lnTo>
                    <a:pt x="1744" y="4595"/>
                  </a:lnTo>
                  <a:lnTo>
                    <a:pt x="1858" y="4677"/>
                  </a:lnTo>
                  <a:lnTo>
                    <a:pt x="1865" y="4683"/>
                  </a:lnTo>
                  <a:lnTo>
                    <a:pt x="1871" y="4689"/>
                  </a:lnTo>
                  <a:lnTo>
                    <a:pt x="1876" y="4696"/>
                  </a:lnTo>
                  <a:lnTo>
                    <a:pt x="1880" y="4703"/>
                  </a:lnTo>
                  <a:lnTo>
                    <a:pt x="1882" y="4710"/>
                  </a:lnTo>
                  <a:lnTo>
                    <a:pt x="1883" y="4717"/>
                  </a:lnTo>
                  <a:lnTo>
                    <a:pt x="1883" y="4725"/>
                  </a:lnTo>
                  <a:lnTo>
                    <a:pt x="1882" y="4732"/>
                  </a:lnTo>
                  <a:lnTo>
                    <a:pt x="1880" y="4738"/>
                  </a:lnTo>
                  <a:lnTo>
                    <a:pt x="1876" y="4744"/>
                  </a:lnTo>
                  <a:lnTo>
                    <a:pt x="1871" y="4749"/>
                  </a:lnTo>
                  <a:lnTo>
                    <a:pt x="1865" y="4753"/>
                  </a:lnTo>
                  <a:lnTo>
                    <a:pt x="1858" y="4758"/>
                  </a:lnTo>
                  <a:lnTo>
                    <a:pt x="1850" y="4761"/>
                  </a:lnTo>
                  <a:lnTo>
                    <a:pt x="1840" y="4763"/>
                  </a:lnTo>
                  <a:lnTo>
                    <a:pt x="1831" y="4763"/>
                  </a:lnTo>
                  <a:lnTo>
                    <a:pt x="1232" y="4763"/>
                  </a:lnTo>
                  <a:close/>
                  <a:moveTo>
                    <a:pt x="1078" y="4194"/>
                  </a:moveTo>
                  <a:lnTo>
                    <a:pt x="1543" y="3728"/>
                  </a:lnTo>
                  <a:lnTo>
                    <a:pt x="1578" y="3762"/>
                  </a:lnTo>
                  <a:lnTo>
                    <a:pt x="1112" y="4228"/>
                  </a:lnTo>
                  <a:lnTo>
                    <a:pt x="1078" y="4194"/>
                  </a:lnTo>
                  <a:close/>
                  <a:moveTo>
                    <a:pt x="1238" y="4198"/>
                  </a:moveTo>
                  <a:lnTo>
                    <a:pt x="1441" y="3994"/>
                  </a:lnTo>
                  <a:lnTo>
                    <a:pt x="1476" y="4027"/>
                  </a:lnTo>
                  <a:lnTo>
                    <a:pt x="1272" y="4231"/>
                  </a:lnTo>
                  <a:lnTo>
                    <a:pt x="1238" y="4198"/>
                  </a:lnTo>
                  <a:close/>
                  <a:moveTo>
                    <a:pt x="1498" y="4386"/>
                  </a:moveTo>
                  <a:lnTo>
                    <a:pt x="1498" y="4386"/>
                  </a:lnTo>
                  <a:lnTo>
                    <a:pt x="1499" y="4380"/>
                  </a:lnTo>
                  <a:lnTo>
                    <a:pt x="1500" y="4372"/>
                  </a:lnTo>
                  <a:lnTo>
                    <a:pt x="1504" y="4368"/>
                  </a:lnTo>
                  <a:lnTo>
                    <a:pt x="1507" y="4363"/>
                  </a:lnTo>
                  <a:lnTo>
                    <a:pt x="1512" y="4358"/>
                  </a:lnTo>
                  <a:lnTo>
                    <a:pt x="1518" y="4356"/>
                  </a:lnTo>
                  <a:lnTo>
                    <a:pt x="1524" y="4353"/>
                  </a:lnTo>
                  <a:lnTo>
                    <a:pt x="1531" y="4352"/>
                  </a:lnTo>
                  <a:lnTo>
                    <a:pt x="1538" y="4353"/>
                  </a:lnTo>
                  <a:lnTo>
                    <a:pt x="1544" y="4356"/>
                  </a:lnTo>
                  <a:lnTo>
                    <a:pt x="1550" y="4358"/>
                  </a:lnTo>
                  <a:lnTo>
                    <a:pt x="1555" y="4363"/>
                  </a:lnTo>
                  <a:lnTo>
                    <a:pt x="1559" y="4368"/>
                  </a:lnTo>
                  <a:lnTo>
                    <a:pt x="1562" y="4372"/>
                  </a:lnTo>
                  <a:lnTo>
                    <a:pt x="1564" y="4380"/>
                  </a:lnTo>
                  <a:lnTo>
                    <a:pt x="1565" y="4386"/>
                  </a:lnTo>
                  <a:lnTo>
                    <a:pt x="1564" y="4393"/>
                  </a:lnTo>
                  <a:lnTo>
                    <a:pt x="1562" y="4399"/>
                  </a:lnTo>
                  <a:lnTo>
                    <a:pt x="1559" y="4405"/>
                  </a:lnTo>
                  <a:lnTo>
                    <a:pt x="1555" y="4410"/>
                  </a:lnTo>
                  <a:lnTo>
                    <a:pt x="1550" y="4413"/>
                  </a:lnTo>
                  <a:lnTo>
                    <a:pt x="1544" y="4417"/>
                  </a:lnTo>
                  <a:lnTo>
                    <a:pt x="1538" y="4419"/>
                  </a:lnTo>
                  <a:lnTo>
                    <a:pt x="1531" y="4419"/>
                  </a:lnTo>
                  <a:lnTo>
                    <a:pt x="1524" y="4419"/>
                  </a:lnTo>
                  <a:lnTo>
                    <a:pt x="1518" y="4417"/>
                  </a:lnTo>
                  <a:lnTo>
                    <a:pt x="1512" y="4413"/>
                  </a:lnTo>
                  <a:lnTo>
                    <a:pt x="1507" y="4410"/>
                  </a:lnTo>
                  <a:lnTo>
                    <a:pt x="1504" y="4405"/>
                  </a:lnTo>
                  <a:lnTo>
                    <a:pt x="1500" y="4399"/>
                  </a:lnTo>
                  <a:lnTo>
                    <a:pt x="1499" y="4393"/>
                  </a:lnTo>
                  <a:lnTo>
                    <a:pt x="1498" y="4386"/>
                  </a:lnTo>
                  <a:close/>
                  <a:moveTo>
                    <a:pt x="1952" y="3679"/>
                  </a:moveTo>
                  <a:lnTo>
                    <a:pt x="1015" y="3679"/>
                  </a:lnTo>
                  <a:lnTo>
                    <a:pt x="1015" y="4280"/>
                  </a:lnTo>
                  <a:lnTo>
                    <a:pt x="2048" y="4280"/>
                  </a:lnTo>
                  <a:lnTo>
                    <a:pt x="2048" y="3631"/>
                  </a:lnTo>
                  <a:lnTo>
                    <a:pt x="2095" y="3631"/>
                  </a:lnTo>
                  <a:lnTo>
                    <a:pt x="2095" y="4328"/>
                  </a:lnTo>
                  <a:lnTo>
                    <a:pt x="967" y="4328"/>
                  </a:lnTo>
                  <a:lnTo>
                    <a:pt x="967" y="3631"/>
                  </a:lnTo>
                  <a:lnTo>
                    <a:pt x="1952" y="3631"/>
                  </a:lnTo>
                  <a:lnTo>
                    <a:pt x="1952" y="3679"/>
                  </a:lnTo>
                  <a:close/>
                  <a:moveTo>
                    <a:pt x="3341" y="4502"/>
                  </a:moveTo>
                  <a:lnTo>
                    <a:pt x="3105" y="4502"/>
                  </a:lnTo>
                  <a:lnTo>
                    <a:pt x="3105" y="4599"/>
                  </a:lnTo>
                  <a:lnTo>
                    <a:pt x="3104" y="4610"/>
                  </a:lnTo>
                  <a:lnTo>
                    <a:pt x="3103" y="4619"/>
                  </a:lnTo>
                  <a:lnTo>
                    <a:pt x="3101" y="4628"/>
                  </a:lnTo>
                  <a:lnTo>
                    <a:pt x="3098" y="4635"/>
                  </a:lnTo>
                  <a:lnTo>
                    <a:pt x="3095" y="4641"/>
                  </a:lnTo>
                  <a:lnTo>
                    <a:pt x="3090" y="4646"/>
                  </a:lnTo>
                  <a:lnTo>
                    <a:pt x="3080" y="4655"/>
                  </a:lnTo>
                  <a:lnTo>
                    <a:pt x="3065" y="4667"/>
                  </a:lnTo>
                  <a:lnTo>
                    <a:pt x="3382" y="4667"/>
                  </a:lnTo>
                  <a:lnTo>
                    <a:pt x="3367" y="4655"/>
                  </a:lnTo>
                  <a:lnTo>
                    <a:pt x="3356" y="4646"/>
                  </a:lnTo>
                  <a:lnTo>
                    <a:pt x="3352" y="4641"/>
                  </a:lnTo>
                  <a:lnTo>
                    <a:pt x="3349" y="4635"/>
                  </a:lnTo>
                  <a:lnTo>
                    <a:pt x="3345" y="4628"/>
                  </a:lnTo>
                  <a:lnTo>
                    <a:pt x="3343" y="4619"/>
                  </a:lnTo>
                  <a:lnTo>
                    <a:pt x="3341" y="4610"/>
                  </a:lnTo>
                  <a:lnTo>
                    <a:pt x="3341" y="4599"/>
                  </a:lnTo>
                  <a:lnTo>
                    <a:pt x="3341" y="4502"/>
                  </a:lnTo>
                  <a:close/>
                  <a:moveTo>
                    <a:pt x="3049" y="4454"/>
                  </a:moveTo>
                  <a:lnTo>
                    <a:pt x="3058" y="4454"/>
                  </a:lnTo>
                  <a:lnTo>
                    <a:pt x="3389" y="4454"/>
                  </a:lnTo>
                  <a:lnTo>
                    <a:pt x="3400" y="4454"/>
                  </a:lnTo>
                  <a:lnTo>
                    <a:pt x="3849" y="4454"/>
                  </a:lnTo>
                  <a:lnTo>
                    <a:pt x="3849" y="3565"/>
                  </a:lnTo>
                  <a:lnTo>
                    <a:pt x="2597" y="3565"/>
                  </a:lnTo>
                  <a:lnTo>
                    <a:pt x="2597" y="4454"/>
                  </a:lnTo>
                  <a:lnTo>
                    <a:pt x="3049" y="4454"/>
                  </a:lnTo>
                  <a:close/>
                  <a:moveTo>
                    <a:pt x="2925" y="4763"/>
                  </a:moveTo>
                  <a:lnTo>
                    <a:pt x="2925" y="4763"/>
                  </a:lnTo>
                  <a:lnTo>
                    <a:pt x="2914" y="4763"/>
                  </a:lnTo>
                  <a:lnTo>
                    <a:pt x="2904" y="4761"/>
                  </a:lnTo>
                  <a:lnTo>
                    <a:pt x="2896" y="4758"/>
                  </a:lnTo>
                  <a:lnTo>
                    <a:pt x="2889" y="4753"/>
                  </a:lnTo>
                  <a:lnTo>
                    <a:pt x="2883" y="4749"/>
                  </a:lnTo>
                  <a:lnTo>
                    <a:pt x="2878" y="4744"/>
                  </a:lnTo>
                  <a:lnTo>
                    <a:pt x="2874" y="4738"/>
                  </a:lnTo>
                  <a:lnTo>
                    <a:pt x="2872" y="4732"/>
                  </a:lnTo>
                  <a:lnTo>
                    <a:pt x="2871" y="4725"/>
                  </a:lnTo>
                  <a:lnTo>
                    <a:pt x="2871" y="4717"/>
                  </a:lnTo>
                  <a:lnTo>
                    <a:pt x="2873" y="4710"/>
                  </a:lnTo>
                  <a:lnTo>
                    <a:pt x="2875" y="4703"/>
                  </a:lnTo>
                  <a:lnTo>
                    <a:pt x="2879" y="4696"/>
                  </a:lnTo>
                  <a:lnTo>
                    <a:pt x="2884" y="4689"/>
                  </a:lnTo>
                  <a:lnTo>
                    <a:pt x="2890" y="4683"/>
                  </a:lnTo>
                  <a:lnTo>
                    <a:pt x="2897" y="4677"/>
                  </a:lnTo>
                  <a:lnTo>
                    <a:pt x="3010" y="4595"/>
                  </a:lnTo>
                  <a:lnTo>
                    <a:pt x="3010" y="4550"/>
                  </a:lnTo>
                  <a:lnTo>
                    <a:pt x="2550" y="4550"/>
                  </a:lnTo>
                  <a:lnTo>
                    <a:pt x="2540" y="4550"/>
                  </a:lnTo>
                  <a:lnTo>
                    <a:pt x="2532" y="4546"/>
                  </a:lnTo>
                  <a:lnTo>
                    <a:pt x="2523" y="4541"/>
                  </a:lnTo>
                  <a:lnTo>
                    <a:pt x="2516" y="4535"/>
                  </a:lnTo>
                  <a:lnTo>
                    <a:pt x="2510" y="4528"/>
                  </a:lnTo>
                  <a:lnTo>
                    <a:pt x="2505" y="4521"/>
                  </a:lnTo>
                  <a:lnTo>
                    <a:pt x="2503" y="4511"/>
                  </a:lnTo>
                  <a:lnTo>
                    <a:pt x="2502" y="4502"/>
                  </a:lnTo>
                  <a:lnTo>
                    <a:pt x="2502" y="3517"/>
                  </a:lnTo>
                  <a:lnTo>
                    <a:pt x="2503" y="3508"/>
                  </a:lnTo>
                  <a:lnTo>
                    <a:pt x="2505" y="3499"/>
                  </a:lnTo>
                  <a:lnTo>
                    <a:pt x="2510" y="3491"/>
                  </a:lnTo>
                  <a:lnTo>
                    <a:pt x="2516" y="3484"/>
                  </a:lnTo>
                  <a:lnTo>
                    <a:pt x="2523" y="3478"/>
                  </a:lnTo>
                  <a:lnTo>
                    <a:pt x="2532" y="3473"/>
                  </a:lnTo>
                  <a:lnTo>
                    <a:pt x="2540" y="3470"/>
                  </a:lnTo>
                  <a:lnTo>
                    <a:pt x="2550" y="3469"/>
                  </a:lnTo>
                  <a:lnTo>
                    <a:pt x="3897" y="3469"/>
                  </a:lnTo>
                  <a:lnTo>
                    <a:pt x="3907" y="3470"/>
                  </a:lnTo>
                  <a:lnTo>
                    <a:pt x="3915" y="3473"/>
                  </a:lnTo>
                  <a:lnTo>
                    <a:pt x="3924" y="3478"/>
                  </a:lnTo>
                  <a:lnTo>
                    <a:pt x="3931" y="3484"/>
                  </a:lnTo>
                  <a:lnTo>
                    <a:pt x="3937" y="3491"/>
                  </a:lnTo>
                  <a:lnTo>
                    <a:pt x="3942" y="3499"/>
                  </a:lnTo>
                  <a:lnTo>
                    <a:pt x="3944" y="3508"/>
                  </a:lnTo>
                  <a:lnTo>
                    <a:pt x="3945" y="3517"/>
                  </a:lnTo>
                  <a:lnTo>
                    <a:pt x="3945" y="4502"/>
                  </a:lnTo>
                  <a:lnTo>
                    <a:pt x="3944" y="4511"/>
                  </a:lnTo>
                  <a:lnTo>
                    <a:pt x="3942" y="4521"/>
                  </a:lnTo>
                  <a:lnTo>
                    <a:pt x="3937" y="4528"/>
                  </a:lnTo>
                  <a:lnTo>
                    <a:pt x="3931" y="4535"/>
                  </a:lnTo>
                  <a:lnTo>
                    <a:pt x="3924" y="4541"/>
                  </a:lnTo>
                  <a:lnTo>
                    <a:pt x="3915" y="4546"/>
                  </a:lnTo>
                  <a:lnTo>
                    <a:pt x="3907" y="4550"/>
                  </a:lnTo>
                  <a:lnTo>
                    <a:pt x="3897" y="4550"/>
                  </a:lnTo>
                  <a:lnTo>
                    <a:pt x="3437" y="4550"/>
                  </a:lnTo>
                  <a:lnTo>
                    <a:pt x="3437" y="4595"/>
                  </a:lnTo>
                  <a:lnTo>
                    <a:pt x="3550" y="4677"/>
                  </a:lnTo>
                  <a:lnTo>
                    <a:pt x="3557" y="4683"/>
                  </a:lnTo>
                  <a:lnTo>
                    <a:pt x="3563" y="4689"/>
                  </a:lnTo>
                  <a:lnTo>
                    <a:pt x="3568" y="4696"/>
                  </a:lnTo>
                  <a:lnTo>
                    <a:pt x="3571" y="4703"/>
                  </a:lnTo>
                  <a:lnTo>
                    <a:pt x="3574" y="4710"/>
                  </a:lnTo>
                  <a:lnTo>
                    <a:pt x="3575" y="4717"/>
                  </a:lnTo>
                  <a:lnTo>
                    <a:pt x="3575" y="4725"/>
                  </a:lnTo>
                  <a:lnTo>
                    <a:pt x="3574" y="4732"/>
                  </a:lnTo>
                  <a:lnTo>
                    <a:pt x="3571" y="4738"/>
                  </a:lnTo>
                  <a:lnTo>
                    <a:pt x="3568" y="4744"/>
                  </a:lnTo>
                  <a:lnTo>
                    <a:pt x="3564" y="4749"/>
                  </a:lnTo>
                  <a:lnTo>
                    <a:pt x="3558" y="4753"/>
                  </a:lnTo>
                  <a:lnTo>
                    <a:pt x="3551" y="4758"/>
                  </a:lnTo>
                  <a:lnTo>
                    <a:pt x="3543" y="4761"/>
                  </a:lnTo>
                  <a:lnTo>
                    <a:pt x="3533" y="4763"/>
                  </a:lnTo>
                  <a:lnTo>
                    <a:pt x="3522" y="4763"/>
                  </a:lnTo>
                  <a:lnTo>
                    <a:pt x="2925" y="4763"/>
                  </a:lnTo>
                  <a:close/>
                  <a:moveTo>
                    <a:pt x="2770" y="4194"/>
                  </a:moveTo>
                  <a:lnTo>
                    <a:pt x="3236" y="3728"/>
                  </a:lnTo>
                  <a:lnTo>
                    <a:pt x="3270" y="3762"/>
                  </a:lnTo>
                  <a:lnTo>
                    <a:pt x="2804" y="4228"/>
                  </a:lnTo>
                  <a:lnTo>
                    <a:pt x="2770" y="4194"/>
                  </a:lnTo>
                  <a:close/>
                  <a:moveTo>
                    <a:pt x="2931" y="4198"/>
                  </a:moveTo>
                  <a:lnTo>
                    <a:pt x="3134" y="3994"/>
                  </a:lnTo>
                  <a:lnTo>
                    <a:pt x="3168" y="4027"/>
                  </a:lnTo>
                  <a:lnTo>
                    <a:pt x="2964" y="4231"/>
                  </a:lnTo>
                  <a:lnTo>
                    <a:pt x="2931" y="4198"/>
                  </a:lnTo>
                  <a:close/>
                  <a:moveTo>
                    <a:pt x="3189" y="4386"/>
                  </a:moveTo>
                  <a:lnTo>
                    <a:pt x="3189" y="4386"/>
                  </a:lnTo>
                  <a:lnTo>
                    <a:pt x="3190" y="4380"/>
                  </a:lnTo>
                  <a:lnTo>
                    <a:pt x="3193" y="4372"/>
                  </a:lnTo>
                  <a:lnTo>
                    <a:pt x="3195" y="4368"/>
                  </a:lnTo>
                  <a:lnTo>
                    <a:pt x="3200" y="4363"/>
                  </a:lnTo>
                  <a:lnTo>
                    <a:pt x="3205" y="4358"/>
                  </a:lnTo>
                  <a:lnTo>
                    <a:pt x="3210" y="4356"/>
                  </a:lnTo>
                  <a:lnTo>
                    <a:pt x="3217" y="4353"/>
                  </a:lnTo>
                  <a:lnTo>
                    <a:pt x="3223" y="4352"/>
                  </a:lnTo>
                  <a:lnTo>
                    <a:pt x="3230" y="4353"/>
                  </a:lnTo>
                  <a:lnTo>
                    <a:pt x="3236" y="4356"/>
                  </a:lnTo>
                  <a:lnTo>
                    <a:pt x="3242" y="4358"/>
                  </a:lnTo>
                  <a:lnTo>
                    <a:pt x="3247" y="4363"/>
                  </a:lnTo>
                  <a:lnTo>
                    <a:pt x="3250" y="4368"/>
                  </a:lnTo>
                  <a:lnTo>
                    <a:pt x="3254" y="4372"/>
                  </a:lnTo>
                  <a:lnTo>
                    <a:pt x="3256" y="4380"/>
                  </a:lnTo>
                  <a:lnTo>
                    <a:pt x="3256" y="4386"/>
                  </a:lnTo>
                  <a:lnTo>
                    <a:pt x="3256" y="4393"/>
                  </a:lnTo>
                  <a:lnTo>
                    <a:pt x="3254" y="4399"/>
                  </a:lnTo>
                  <a:lnTo>
                    <a:pt x="3250" y="4405"/>
                  </a:lnTo>
                  <a:lnTo>
                    <a:pt x="3247" y="4410"/>
                  </a:lnTo>
                  <a:lnTo>
                    <a:pt x="3242" y="4413"/>
                  </a:lnTo>
                  <a:lnTo>
                    <a:pt x="3236" y="4417"/>
                  </a:lnTo>
                  <a:lnTo>
                    <a:pt x="3230" y="4419"/>
                  </a:lnTo>
                  <a:lnTo>
                    <a:pt x="3223" y="4419"/>
                  </a:lnTo>
                  <a:lnTo>
                    <a:pt x="3217" y="4419"/>
                  </a:lnTo>
                  <a:lnTo>
                    <a:pt x="3210" y="4417"/>
                  </a:lnTo>
                  <a:lnTo>
                    <a:pt x="3205" y="4413"/>
                  </a:lnTo>
                  <a:lnTo>
                    <a:pt x="3200" y="4410"/>
                  </a:lnTo>
                  <a:lnTo>
                    <a:pt x="3195" y="4405"/>
                  </a:lnTo>
                  <a:lnTo>
                    <a:pt x="3193" y="4399"/>
                  </a:lnTo>
                  <a:lnTo>
                    <a:pt x="3190" y="4393"/>
                  </a:lnTo>
                  <a:lnTo>
                    <a:pt x="3189" y="4386"/>
                  </a:lnTo>
                  <a:close/>
                  <a:moveTo>
                    <a:pt x="3643" y="3679"/>
                  </a:moveTo>
                  <a:lnTo>
                    <a:pt x="2706" y="3679"/>
                  </a:lnTo>
                  <a:lnTo>
                    <a:pt x="2706" y="4280"/>
                  </a:lnTo>
                  <a:lnTo>
                    <a:pt x="3739" y="4280"/>
                  </a:lnTo>
                  <a:lnTo>
                    <a:pt x="3739" y="3631"/>
                  </a:lnTo>
                  <a:lnTo>
                    <a:pt x="3787" y="3631"/>
                  </a:lnTo>
                  <a:lnTo>
                    <a:pt x="3787" y="4328"/>
                  </a:lnTo>
                  <a:lnTo>
                    <a:pt x="2659" y="4328"/>
                  </a:lnTo>
                  <a:lnTo>
                    <a:pt x="2659" y="3631"/>
                  </a:lnTo>
                  <a:lnTo>
                    <a:pt x="3643" y="3631"/>
                  </a:lnTo>
                  <a:lnTo>
                    <a:pt x="3643" y="3679"/>
                  </a:lnTo>
                  <a:close/>
                  <a:moveTo>
                    <a:pt x="2597" y="2409"/>
                  </a:moveTo>
                  <a:lnTo>
                    <a:pt x="2597" y="3336"/>
                  </a:lnTo>
                  <a:lnTo>
                    <a:pt x="2502" y="3336"/>
                  </a:lnTo>
                  <a:lnTo>
                    <a:pt x="2502" y="2409"/>
                  </a:lnTo>
                  <a:lnTo>
                    <a:pt x="2597" y="2409"/>
                  </a:lnTo>
                  <a:close/>
                  <a:moveTo>
                    <a:pt x="2252" y="2409"/>
                  </a:moveTo>
                  <a:lnTo>
                    <a:pt x="2252" y="3336"/>
                  </a:lnTo>
                  <a:lnTo>
                    <a:pt x="2157" y="3336"/>
                  </a:lnTo>
                  <a:lnTo>
                    <a:pt x="2157" y="2409"/>
                  </a:lnTo>
                  <a:lnTo>
                    <a:pt x="2252" y="2409"/>
                  </a:lnTo>
                  <a:close/>
                  <a:moveTo>
                    <a:pt x="1936" y="2410"/>
                  </a:moveTo>
                  <a:lnTo>
                    <a:pt x="1936" y="2747"/>
                  </a:lnTo>
                  <a:lnTo>
                    <a:pt x="1536" y="2747"/>
                  </a:lnTo>
                  <a:lnTo>
                    <a:pt x="1536" y="2651"/>
                  </a:lnTo>
                  <a:lnTo>
                    <a:pt x="1840" y="2651"/>
                  </a:lnTo>
                  <a:lnTo>
                    <a:pt x="1840" y="2410"/>
                  </a:lnTo>
                  <a:lnTo>
                    <a:pt x="1936" y="2410"/>
                  </a:lnTo>
                  <a:close/>
                  <a:moveTo>
                    <a:pt x="2818" y="2410"/>
                  </a:moveTo>
                  <a:lnTo>
                    <a:pt x="2914" y="2410"/>
                  </a:lnTo>
                  <a:lnTo>
                    <a:pt x="2914" y="2651"/>
                  </a:lnTo>
                  <a:lnTo>
                    <a:pt x="3218" y="2651"/>
                  </a:lnTo>
                  <a:lnTo>
                    <a:pt x="3218" y="2747"/>
                  </a:lnTo>
                  <a:lnTo>
                    <a:pt x="2818" y="2747"/>
                  </a:lnTo>
                  <a:lnTo>
                    <a:pt x="2818" y="24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anchor="t"/>
            <a:lstStyle/>
            <a:p>
              <a:pPr defTabSz="914077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9055071" y="2158374"/>
              <a:ext cx="2468880" cy="3964103"/>
            </a:xfrm>
            <a:prstGeom prst="rect">
              <a:avLst/>
            </a:prstGeom>
            <a:solidFill>
              <a:srgbClr val="F3F2E9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339717" indent="-285744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400" b="1" kern="0" dirty="0" smtClean="0">
                  <a:solidFill>
                    <a:schemeClr val="tx1"/>
                  </a:solidFill>
                  <a:latin typeface="+mj-lt"/>
                </a:rPr>
                <a:t>Functional </a:t>
              </a:r>
              <a:r>
                <a:rPr lang="en-US" sz="1400" b="1" kern="0" dirty="0">
                  <a:solidFill>
                    <a:schemeClr val="tx1"/>
                  </a:solidFill>
                  <a:latin typeface="+mj-lt"/>
                </a:rPr>
                <a:t>requirements</a:t>
              </a:r>
            </a:p>
            <a:p>
              <a:pPr marL="339717" indent="-285744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+mj-lt"/>
                </a:rPr>
                <a:t>Infrastructure requirements</a:t>
              </a:r>
            </a:p>
            <a:p>
              <a:pPr marL="339717" indent="-285744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v"/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+mj-lt"/>
                </a:rPr>
                <a:t>Filing specifications</a:t>
              </a: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9055071" y="4903277"/>
              <a:ext cx="2468880" cy="1219200"/>
            </a:xfrm>
            <a:custGeom>
              <a:avLst/>
              <a:gdLst>
                <a:gd name="connsiteX0" fmla="*/ 0 w 2336800"/>
                <a:gd name="connsiteY0" fmla="*/ 1219200 h 1219200"/>
                <a:gd name="connsiteX1" fmla="*/ 2336800 w 2336800"/>
                <a:gd name="connsiteY1" fmla="*/ 0 h 1219200"/>
                <a:gd name="connsiteX2" fmla="*/ 2336800 w 2336800"/>
                <a:gd name="connsiteY2" fmla="*/ 1206500 h 1219200"/>
                <a:gd name="connsiteX3" fmla="*/ 63500 w 2336800"/>
                <a:gd name="connsiteY3" fmla="*/ 1219200 h 1219200"/>
                <a:gd name="connsiteX4" fmla="*/ 0 w 2336800"/>
                <a:gd name="connsiteY4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6800" h="1219200">
                  <a:moveTo>
                    <a:pt x="0" y="1219200"/>
                  </a:moveTo>
                  <a:lnTo>
                    <a:pt x="2336800" y="0"/>
                  </a:lnTo>
                  <a:lnTo>
                    <a:pt x="2336800" y="1206500"/>
                  </a:lnTo>
                  <a:lnTo>
                    <a:pt x="635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AE852D"/>
            </a:solidFill>
            <a:ln w="1905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IN" sz="5400" dirty="0" smtClean="0">
                  <a:solidFill>
                    <a:schemeClr val="tx2"/>
                  </a:solidFill>
                </a:rPr>
                <a:t>C</a:t>
              </a:r>
              <a:endParaRPr lang="en-IN" sz="5400" dirty="0">
                <a:solidFill>
                  <a:schemeClr val="tx2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9051340" y="1151927"/>
              <a:ext cx="817987" cy="1017131"/>
            </a:xfrm>
            <a:prstGeom prst="rect">
              <a:avLst/>
            </a:prstGeom>
            <a:noFill/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000" dirty="0"/>
              <a:t>Taxonomy Design and </a:t>
            </a:r>
            <a:r>
              <a:rPr lang="en-US" sz="2000" dirty="0" smtClean="0"/>
              <a:t>Development</a:t>
            </a:r>
            <a:br>
              <a:rPr lang="en-US" sz="2000" dirty="0" smtClean="0"/>
            </a:br>
            <a:r>
              <a:rPr lang="en-US" sz="2000" dirty="0" smtClean="0"/>
              <a:t>Pilot Stage</a:t>
            </a:r>
            <a:endParaRPr lang="en-GB" sz="2000" dirty="0"/>
          </a:p>
        </p:txBody>
      </p:sp>
      <p:sp>
        <p:nvSpPr>
          <p:cNvPr id="18" name="Round Diagonal Corner Rectangle 17"/>
          <p:cNvSpPr/>
          <p:nvPr/>
        </p:nvSpPr>
        <p:spPr>
          <a:xfrm>
            <a:off x="464052" y="1095657"/>
            <a:ext cx="11263897" cy="573939"/>
          </a:xfrm>
          <a:prstGeom prst="round2DiagRect">
            <a:avLst/>
          </a:prstGeom>
          <a:solidFill>
            <a:srgbClr val="F3F2E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400" b="1" i="1" dirty="0" smtClean="0">
                <a:solidFill>
                  <a:schemeClr val="tx1"/>
                </a:solidFill>
              </a:rPr>
              <a:t>The Pilot Phase was focused on 6 statements from the Financial Reporting Domain 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4051" y="1950974"/>
            <a:ext cx="11263897" cy="234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400" b="1" dirty="0" smtClean="0">
                <a:latin typeface="+mj-lt"/>
                <a:cs typeface="Calibri" pitchFamily="34" charset="0"/>
              </a:rPr>
              <a:t>The </a:t>
            </a:r>
            <a:r>
              <a:rPr lang="en-US" sz="1400" b="1" dirty="0">
                <a:latin typeface="+mj-lt"/>
                <a:cs typeface="Calibri" pitchFamily="34" charset="0"/>
              </a:rPr>
              <a:t>Financial statements reporting domain is based on the 2016 IFRS Taxonomy</a:t>
            </a:r>
          </a:p>
          <a:p>
            <a:pPr lvl="1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400" b="1" dirty="0">
                <a:latin typeface="+mj-lt"/>
                <a:cs typeface="Calibri" pitchFamily="34" charset="0"/>
              </a:rPr>
              <a:t>Holds around 4500 concepts </a:t>
            </a:r>
          </a:p>
          <a:p>
            <a:pPr lvl="1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400" b="1" dirty="0">
                <a:latin typeface="+mj-lt"/>
                <a:cs typeface="Calibri" pitchFamily="34" charset="0"/>
              </a:rPr>
              <a:t>The concepts are reflected in around 64 statements </a:t>
            </a:r>
            <a:endParaRPr lang="en-US" sz="1400" b="1" dirty="0" smtClean="0">
              <a:latin typeface="+mj-lt"/>
              <a:cs typeface="Calibri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►"/>
            </a:pPr>
            <a:endParaRPr lang="en-US" sz="1400" b="1" dirty="0">
              <a:latin typeface="+mj-lt"/>
              <a:cs typeface="Calibri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►"/>
            </a:pPr>
            <a:endParaRPr lang="en-US" sz="300" b="1" dirty="0">
              <a:latin typeface="+mj-lt"/>
              <a:cs typeface="Calibri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1400" b="1" dirty="0" smtClean="0">
                <a:latin typeface="+mj-lt"/>
                <a:cs typeface="Calibri" pitchFamily="34" charset="0"/>
              </a:rPr>
              <a:t>The templates consisted of the following statements, all of which were shared with the Pilot Group prior to the Pilot Implementation to capture their feedback and comments:</a:t>
            </a:r>
          </a:p>
          <a:p>
            <a:pPr marL="0" indent="0">
              <a:spcBef>
                <a:spcPts val="600"/>
              </a:spcBef>
              <a:buClr>
                <a:schemeClr val="bg2">
                  <a:lumMod val="25000"/>
                </a:schemeClr>
              </a:buClr>
              <a:buNone/>
            </a:pPr>
            <a:endParaRPr lang="en-US" sz="1400" dirty="0" smtClean="0">
              <a:latin typeface="+mj-lt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12883" y="4285818"/>
            <a:ext cx="8032445" cy="1910575"/>
            <a:chOff x="3921530" y="3330708"/>
            <a:chExt cx="7376530" cy="1651332"/>
          </a:xfrm>
        </p:grpSpPr>
        <p:grpSp>
          <p:nvGrpSpPr>
            <p:cNvPr id="9" name="Group 8"/>
            <p:cNvGrpSpPr/>
            <p:nvPr/>
          </p:nvGrpSpPr>
          <p:grpSpPr>
            <a:xfrm>
              <a:off x="3921530" y="3330708"/>
              <a:ext cx="3465565" cy="457200"/>
              <a:chOff x="1023257" y="3733800"/>
              <a:chExt cx="3465565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62742" y="3779520"/>
                <a:ext cx="2926080" cy="365760"/>
              </a:xfrm>
              <a:prstGeom prst="rect">
                <a:avLst/>
              </a:prstGeom>
              <a:solidFill>
                <a:srgbClr val="F3F2E9"/>
              </a:solidFill>
              <a:ln w="12700" cap="flat" cmpd="sng" algn="ctr">
                <a:solidFill>
                  <a:srgbClr val="EEECE1">
                    <a:lumMod val="9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r>
                  <a:rPr lang="en-US" sz="1600" b="1" kern="0" dirty="0">
                    <a:solidFill>
                      <a:srgbClr val="EEECE1">
                        <a:lumMod val="25000"/>
                      </a:srgbClr>
                    </a:solidFill>
                    <a:latin typeface="Calibri"/>
                  </a:rPr>
                  <a:t>Financial position statement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023257" y="3733800"/>
                <a:ext cx="457200" cy="457200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rgbClr val="AE85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1600" b="1" dirty="0" smtClean="0">
                    <a:solidFill>
                      <a:schemeClr val="tx2"/>
                    </a:solidFill>
                  </a:rPr>
                  <a:t>1</a:t>
                </a:r>
                <a:endParaRPr lang="en-GB" sz="16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921530" y="3927774"/>
              <a:ext cx="3465565" cy="457200"/>
              <a:chOff x="1023257" y="3733800"/>
              <a:chExt cx="3465565" cy="4572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562742" y="3779520"/>
                <a:ext cx="2926080" cy="365760"/>
              </a:xfrm>
              <a:prstGeom prst="rect">
                <a:avLst/>
              </a:prstGeom>
              <a:solidFill>
                <a:srgbClr val="F3F2E9"/>
              </a:solidFill>
              <a:ln w="12700" cap="flat" cmpd="sng" algn="ctr">
                <a:solidFill>
                  <a:srgbClr val="EEECE1">
                    <a:lumMod val="9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r>
                  <a:rPr lang="en-US" sz="1600" b="1" kern="0" dirty="0">
                    <a:solidFill>
                      <a:srgbClr val="EEECE1">
                        <a:lumMod val="25000"/>
                      </a:srgbClr>
                    </a:solidFill>
                    <a:latin typeface="Calibri"/>
                  </a:rPr>
                  <a:t>Income Statement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23257" y="3733800"/>
                <a:ext cx="457200" cy="457200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rgbClr val="AE85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1600" b="1" dirty="0" smtClean="0">
                    <a:solidFill>
                      <a:schemeClr val="tx2"/>
                    </a:solidFill>
                  </a:rPr>
                  <a:t>2</a:t>
                </a:r>
                <a:endParaRPr lang="en-GB" sz="16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921530" y="4524840"/>
              <a:ext cx="3465565" cy="457200"/>
              <a:chOff x="1023257" y="3733800"/>
              <a:chExt cx="3465565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62742" y="3779520"/>
                <a:ext cx="2926080" cy="365760"/>
              </a:xfrm>
              <a:prstGeom prst="rect">
                <a:avLst/>
              </a:prstGeom>
              <a:solidFill>
                <a:srgbClr val="F3F2E9"/>
              </a:solidFill>
              <a:ln w="12700" cap="flat" cmpd="sng" algn="ctr">
                <a:solidFill>
                  <a:srgbClr val="EEECE1">
                    <a:lumMod val="9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r>
                  <a:rPr lang="en-US" sz="1600" b="1" kern="0" dirty="0">
                    <a:solidFill>
                      <a:srgbClr val="EEECE1">
                        <a:lumMod val="25000"/>
                      </a:srgbClr>
                    </a:solidFill>
                    <a:latin typeface="Calibri"/>
                  </a:rPr>
                  <a:t>Available for sale statement</a:t>
                </a: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23257" y="3733800"/>
                <a:ext cx="457200" cy="457200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rgbClr val="AE85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1600" b="1" dirty="0" smtClean="0">
                    <a:solidFill>
                      <a:schemeClr val="tx2"/>
                    </a:solidFill>
                  </a:rPr>
                  <a:t>3</a:t>
                </a:r>
                <a:endParaRPr lang="en-GB" sz="16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32495" y="3335852"/>
              <a:ext cx="3465565" cy="457200"/>
              <a:chOff x="4934222" y="1947746"/>
              <a:chExt cx="3465565" cy="4572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473707" y="1993466"/>
                <a:ext cx="2926080" cy="365760"/>
              </a:xfrm>
              <a:prstGeom prst="rect">
                <a:avLst/>
              </a:prstGeom>
              <a:solidFill>
                <a:srgbClr val="F3F2E9"/>
              </a:solidFill>
              <a:ln w="12700" cap="flat" cmpd="sng" algn="ctr">
                <a:solidFill>
                  <a:srgbClr val="EEECE1">
                    <a:lumMod val="9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r>
                  <a:rPr lang="en-US" sz="1600" b="1" kern="0" dirty="0">
                    <a:solidFill>
                      <a:srgbClr val="EEECE1">
                        <a:lumMod val="25000"/>
                      </a:srgbClr>
                    </a:solidFill>
                    <a:latin typeface="Calibri"/>
                  </a:rPr>
                  <a:t>Investments at FVTPL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934222" y="1947746"/>
                <a:ext cx="457200" cy="457200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rgbClr val="AE85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1600" b="1" dirty="0">
                    <a:solidFill>
                      <a:schemeClr val="tx2"/>
                    </a:solidFill>
                  </a:rPr>
                  <a:t>4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832495" y="3928293"/>
              <a:ext cx="3465565" cy="457200"/>
              <a:chOff x="4934222" y="1943121"/>
              <a:chExt cx="3465565" cy="4572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473707" y="1988841"/>
                <a:ext cx="2926080" cy="365760"/>
              </a:xfrm>
              <a:prstGeom prst="rect">
                <a:avLst/>
              </a:prstGeom>
              <a:solidFill>
                <a:srgbClr val="F3F2E9"/>
              </a:solidFill>
              <a:ln w="12700" cap="flat" cmpd="sng" algn="ctr">
                <a:solidFill>
                  <a:srgbClr val="EEECE1">
                    <a:lumMod val="9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r>
                  <a:rPr lang="en-US" sz="1600" b="1" kern="0" dirty="0">
                    <a:solidFill>
                      <a:srgbClr val="EEECE1">
                        <a:lumMod val="25000"/>
                      </a:srgbClr>
                    </a:solidFill>
                    <a:latin typeface="Calibri"/>
                  </a:rPr>
                  <a:t>2 note statements 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34222" y="1943121"/>
                <a:ext cx="457200" cy="457200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rgbClr val="AE85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1600" b="1" dirty="0">
                    <a:solidFill>
                      <a:schemeClr val="tx2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88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/>
              <a:t>CMA has embarked on three key strategic initiatives</a:t>
            </a:r>
            <a:endParaRPr lang="en-GB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12569" y="1567542"/>
            <a:ext cx="5486400" cy="5486400"/>
            <a:chOff x="1066800" y="1600197"/>
            <a:chExt cx="5486400" cy="548640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1158252332"/>
                </p:ext>
              </p:extLst>
            </p:nvPr>
          </p:nvGraphicFramePr>
          <p:xfrm>
            <a:off x="1066800" y="1600197"/>
            <a:ext cx="5486400" cy="5486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1589315" y="3189512"/>
              <a:ext cx="4367031" cy="2895600"/>
              <a:chOff x="2351314" y="3189512"/>
              <a:chExt cx="4367031" cy="2895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351314" y="3189512"/>
                <a:ext cx="2035629" cy="903514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1600" b="1" dirty="0">
                    <a:solidFill>
                      <a:schemeClr val="tx2"/>
                    </a:solidFill>
                  </a:rPr>
                  <a:t>Capital Adequacy Framework for Licensed Entities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20292" y="5181598"/>
                <a:ext cx="2035629" cy="903514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1600" b="1" dirty="0">
                    <a:solidFill>
                      <a:schemeClr val="tx2"/>
                    </a:solidFill>
                  </a:rPr>
                  <a:t>Post Trade Model and Planning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82716" y="3223983"/>
                <a:ext cx="2035629" cy="903514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XBRL based Electronic Filing Platform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chemeClr val="tx2"/>
                    </a:solidFill>
                  </a:rPr>
                  <a:t>iFSAH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)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4" name="Round Diagonal Corner Rectangle 13"/>
          <p:cNvSpPr/>
          <p:nvPr/>
        </p:nvSpPr>
        <p:spPr>
          <a:xfrm>
            <a:off x="464052" y="1095657"/>
            <a:ext cx="11263897" cy="695044"/>
          </a:xfrm>
          <a:prstGeom prst="round2DiagRect">
            <a:avLst/>
          </a:prstGeom>
          <a:solidFill>
            <a:srgbClr val="F3F2E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tx1"/>
                </a:solidFill>
              </a:rPr>
              <a:t>CMA is currently embarking on national strategic initiatives that would help spur Kuwait’s economy from a frontier to an emerging market.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97888" y="3037114"/>
            <a:ext cx="3951833" cy="1687543"/>
            <a:chOff x="7591059" y="3156857"/>
            <a:chExt cx="3951833" cy="1687543"/>
          </a:xfrm>
        </p:grpSpPr>
        <p:sp>
          <p:nvSpPr>
            <p:cNvPr id="15" name="Pentagon 14"/>
            <p:cNvSpPr/>
            <p:nvPr/>
          </p:nvSpPr>
          <p:spPr>
            <a:xfrm rot="10800000">
              <a:off x="7591059" y="3156857"/>
              <a:ext cx="3951833" cy="1687543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US" sz="12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96920" y="3478934"/>
              <a:ext cx="3145972" cy="104338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1200" b="1" i="1" dirty="0">
                  <a:solidFill>
                    <a:schemeClr val="tx2"/>
                  </a:solidFill>
                </a:rPr>
                <a:t>The XBRL Project has been listed as a National Project with the Supreme Counsel </a:t>
              </a:r>
              <a:r>
                <a:rPr lang="en-US" sz="1200" b="1" i="1" dirty="0" smtClean="0">
                  <a:solidFill>
                    <a:schemeClr val="tx2"/>
                  </a:solidFill>
                </a:rPr>
                <a:t>for </a:t>
              </a:r>
              <a:r>
                <a:rPr lang="en-US" sz="1200" b="1" i="1" dirty="0">
                  <a:solidFill>
                    <a:schemeClr val="tx2"/>
                  </a:solidFill>
                </a:rPr>
                <a:t>Projects and Developments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8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 smtClean="0"/>
              <a:t>Feedback from the Pilot Group</a:t>
            </a:r>
            <a:endParaRPr lang="en-GB" sz="2000" dirty="0"/>
          </a:p>
        </p:txBody>
      </p:sp>
      <p:sp>
        <p:nvSpPr>
          <p:cNvPr id="36" name="Rectangle 35"/>
          <p:cNvSpPr/>
          <p:nvPr/>
        </p:nvSpPr>
        <p:spPr>
          <a:xfrm>
            <a:off x="282270" y="4026567"/>
            <a:ext cx="3865309" cy="5445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000" i="1" dirty="0" smtClean="0">
                <a:solidFill>
                  <a:schemeClr val="tx1"/>
                </a:solidFill>
              </a:rPr>
              <a:t>Overall, users were satisfied with the </a:t>
            </a:r>
            <a:r>
              <a:rPr lang="en-US" sz="1000" b="1" i="1" dirty="0" smtClean="0">
                <a:solidFill>
                  <a:srgbClr val="C00000"/>
                </a:solidFill>
              </a:rPr>
              <a:t>experience of using the iFile tool. </a:t>
            </a:r>
            <a:r>
              <a:rPr lang="en-US" sz="1000" i="1" dirty="0" smtClean="0">
                <a:solidFill>
                  <a:schemeClr val="tx1"/>
                </a:solidFill>
              </a:rPr>
              <a:t>The project teams are currently working together on potential cosmetic and functional enhancements on the same. 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2270" y="1337060"/>
            <a:ext cx="3865309" cy="60057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000" i="1" dirty="0" smtClean="0">
                <a:solidFill>
                  <a:schemeClr val="tx1"/>
                </a:solidFill>
              </a:rPr>
              <a:t>Overall, users were very satisfied with the </a:t>
            </a:r>
            <a:r>
              <a:rPr lang="en-US" sz="1000" b="1" i="1" dirty="0" smtClean="0">
                <a:solidFill>
                  <a:srgbClr val="C00000"/>
                </a:solidFill>
              </a:rPr>
              <a:t>experience of using the iFSAH portal. </a:t>
            </a:r>
            <a:r>
              <a:rPr lang="en-US" sz="1000" i="1" dirty="0" smtClean="0">
                <a:solidFill>
                  <a:schemeClr val="tx1"/>
                </a:solidFill>
              </a:rPr>
              <a:t>Minor enhancements will be performed on the portal. </a:t>
            </a:r>
            <a:r>
              <a:rPr lang="en-US" sz="1000" dirty="0" smtClean="0">
                <a:solidFill>
                  <a:schemeClr val="tx1"/>
                </a:solidFill>
              </a:rPr>
              <a:t>(https:\\ifsah.cma.gov.kw)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23776" y="1345244"/>
            <a:ext cx="3865309" cy="5445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000" i="1" dirty="0">
                <a:solidFill>
                  <a:schemeClr val="tx1"/>
                </a:solidFill>
              </a:rPr>
              <a:t>Overall, users </a:t>
            </a:r>
            <a:r>
              <a:rPr lang="en-US" sz="1000" i="1" dirty="0" smtClean="0">
                <a:solidFill>
                  <a:schemeClr val="tx1"/>
                </a:solidFill>
              </a:rPr>
              <a:t>were </a:t>
            </a:r>
            <a:r>
              <a:rPr lang="en-US" sz="1000" i="1" dirty="0">
                <a:solidFill>
                  <a:schemeClr val="tx1"/>
                </a:solidFill>
              </a:rPr>
              <a:t>satisfied </a:t>
            </a:r>
            <a:r>
              <a:rPr lang="en-US" sz="1000" i="1" dirty="0" smtClean="0">
                <a:solidFill>
                  <a:schemeClr val="tx1"/>
                </a:solidFill>
              </a:rPr>
              <a:t>with </a:t>
            </a:r>
            <a:r>
              <a:rPr lang="en-US" sz="1000" i="1" dirty="0">
                <a:solidFill>
                  <a:schemeClr val="tx1"/>
                </a:solidFill>
              </a:rPr>
              <a:t>the </a:t>
            </a:r>
            <a:r>
              <a:rPr lang="en-US" sz="1000" b="1" i="1" dirty="0">
                <a:solidFill>
                  <a:srgbClr val="C00000"/>
                </a:solidFill>
              </a:rPr>
              <a:t>comprehensiveness of the IFRS Taxonomy </a:t>
            </a:r>
            <a:r>
              <a:rPr lang="en-US" sz="1000" i="1" dirty="0" smtClean="0">
                <a:solidFill>
                  <a:schemeClr val="tx1"/>
                </a:solidFill>
              </a:rPr>
              <a:t>developed for the pilot implementation. 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23779" y="3970500"/>
            <a:ext cx="3865309" cy="60057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000" i="1" dirty="0">
                <a:solidFill>
                  <a:schemeClr val="tx1"/>
                </a:solidFill>
              </a:rPr>
              <a:t>Overall, users were extremely satisfied with the </a:t>
            </a:r>
            <a:r>
              <a:rPr lang="en-US" sz="1000" i="1" dirty="0" smtClean="0">
                <a:solidFill>
                  <a:schemeClr val="tx1"/>
                </a:solidFill>
              </a:rPr>
              <a:t>experience of </a:t>
            </a:r>
            <a:r>
              <a:rPr lang="en-US" sz="1000" b="1" i="1" dirty="0" smtClean="0">
                <a:solidFill>
                  <a:srgbClr val="C00000"/>
                </a:solidFill>
              </a:rPr>
              <a:t>generating uploading and tracking an instance document </a:t>
            </a:r>
            <a:r>
              <a:rPr lang="en-US" sz="1000" i="1" dirty="0" smtClean="0">
                <a:solidFill>
                  <a:schemeClr val="tx1"/>
                </a:solidFill>
              </a:rPr>
              <a:t>through the platform.</a:t>
            </a:r>
            <a:endParaRPr lang="en-US" sz="1000" i="1" dirty="0">
              <a:solidFill>
                <a:srgbClr val="C00000"/>
              </a:solidFill>
            </a:endParaRPr>
          </a:p>
        </p:txBody>
      </p:sp>
      <p:graphicFrame>
        <p:nvGraphicFramePr>
          <p:cNvPr id="44" name="Chart 43"/>
          <p:cNvGraphicFramePr>
            <a:graphicFrameLocks/>
          </p:cNvGraphicFramePr>
          <p:nvPr>
            <p:extLst/>
          </p:nvPr>
        </p:nvGraphicFramePr>
        <p:xfrm>
          <a:off x="806376" y="2015722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/>
          </p:nvPr>
        </p:nvGraphicFramePr>
        <p:xfrm>
          <a:off x="806376" y="4601277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Rectangle 45"/>
          <p:cNvSpPr/>
          <p:nvPr/>
        </p:nvSpPr>
        <p:spPr>
          <a:xfrm>
            <a:off x="8114814" y="1345244"/>
            <a:ext cx="3865309" cy="5445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000" i="1" dirty="0">
                <a:solidFill>
                  <a:schemeClr val="tx1"/>
                </a:solidFill>
              </a:rPr>
              <a:t>Overall, users were extremely satisfied with the </a:t>
            </a:r>
            <a:r>
              <a:rPr lang="en-US" sz="1000" b="1" i="1" dirty="0">
                <a:solidFill>
                  <a:srgbClr val="C00000"/>
                </a:solidFill>
              </a:rPr>
              <a:t>helpfulness of the three awareness raising sessions</a:t>
            </a:r>
            <a:r>
              <a:rPr lang="en-US" sz="1000" i="1" dirty="0">
                <a:solidFill>
                  <a:srgbClr val="C00000"/>
                </a:solidFill>
              </a:rPr>
              <a:t> </a:t>
            </a:r>
            <a:r>
              <a:rPr lang="en-US" sz="1000" i="1" dirty="0">
                <a:solidFill>
                  <a:schemeClr val="tx1"/>
                </a:solidFill>
              </a:rPr>
              <a:t>in preparing them to use the iFile tool and the iFSAH portal.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114817" y="3970500"/>
            <a:ext cx="3865309" cy="60057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000" i="1" dirty="0">
                <a:solidFill>
                  <a:schemeClr val="tx1"/>
                </a:solidFill>
              </a:rPr>
              <a:t>Overall, users were extremely satisfied with the </a:t>
            </a:r>
            <a:r>
              <a:rPr lang="en-US" sz="1000" b="1" i="1" dirty="0">
                <a:solidFill>
                  <a:srgbClr val="C00000"/>
                </a:solidFill>
              </a:rPr>
              <a:t>effectiveness of the iFSAH Hotline and the iFSAH email help desk</a:t>
            </a:r>
            <a:r>
              <a:rPr lang="en-US" sz="1000" i="1" dirty="0">
                <a:solidFill>
                  <a:srgbClr val="C00000"/>
                </a:solidFill>
              </a:rPr>
              <a:t>. </a:t>
            </a:r>
          </a:p>
        </p:txBody>
      </p:sp>
      <p:graphicFrame>
        <p:nvGraphicFramePr>
          <p:cNvPr id="48" name="Chart 47"/>
          <p:cNvGraphicFramePr>
            <a:graphicFrameLocks/>
          </p:cNvGraphicFramePr>
          <p:nvPr>
            <p:extLst/>
          </p:nvPr>
        </p:nvGraphicFramePr>
        <p:xfrm>
          <a:off x="8675868" y="2015722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>
            <p:extLst/>
          </p:nvPr>
        </p:nvGraphicFramePr>
        <p:xfrm>
          <a:off x="8675868" y="4601277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Chart 49"/>
          <p:cNvGraphicFramePr>
            <a:graphicFrameLocks/>
          </p:cNvGraphicFramePr>
          <p:nvPr>
            <p:extLst/>
          </p:nvPr>
        </p:nvGraphicFramePr>
        <p:xfrm>
          <a:off x="4784830" y="1985515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Chart 50"/>
          <p:cNvGraphicFramePr>
            <a:graphicFrameLocks/>
          </p:cNvGraphicFramePr>
          <p:nvPr>
            <p:extLst/>
          </p:nvPr>
        </p:nvGraphicFramePr>
        <p:xfrm>
          <a:off x="4784830" y="4601277"/>
          <a:ext cx="2743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655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user profiles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purposes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52600" y="1034150"/>
            <a:ext cx="1981200" cy="338201"/>
          </a:xfrm>
          <a:prstGeom prst="roundRect">
            <a:avLst/>
          </a:prstGeom>
          <a:solidFill>
            <a:srgbClr val="EEECE1">
              <a:lumMod val="75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Company User uploads the XBRL instance document</a:t>
            </a:r>
          </a:p>
        </p:txBody>
      </p:sp>
      <p:sp>
        <p:nvSpPr>
          <p:cNvPr id="6" name="Diamond 5"/>
          <p:cNvSpPr/>
          <p:nvPr/>
        </p:nvSpPr>
        <p:spPr>
          <a:xfrm>
            <a:off x="1819978" y="1573437"/>
            <a:ext cx="1846455" cy="440704"/>
          </a:xfrm>
          <a:prstGeom prst="diamond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Validation successful?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52600" y="2215235"/>
            <a:ext cx="1981200" cy="297160"/>
          </a:xfrm>
          <a:prstGeom prst="roundRect">
            <a:avLst/>
          </a:prstGeom>
          <a:solidFill>
            <a:srgbClr val="EEECE1">
              <a:lumMod val="75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Filing available to Company Super User for approval/rejection</a:t>
            </a:r>
          </a:p>
        </p:txBody>
      </p:sp>
      <p:sp>
        <p:nvSpPr>
          <p:cNvPr id="8" name="Diamond 7"/>
          <p:cNvSpPr/>
          <p:nvPr/>
        </p:nvSpPr>
        <p:spPr>
          <a:xfrm>
            <a:off x="1819978" y="2713489"/>
            <a:ext cx="1846455" cy="440704"/>
          </a:xfrm>
          <a:prstGeom prst="diamond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Approved by CSU?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600" y="3355287"/>
            <a:ext cx="1981200" cy="64008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Filing available to Audit or Super User (Primary &amp; Secondary both in case dual approval is required) for approval / rejection</a:t>
            </a:r>
          </a:p>
        </p:txBody>
      </p:sp>
      <p:sp>
        <p:nvSpPr>
          <p:cNvPr id="10" name="Diamond 9"/>
          <p:cNvSpPr/>
          <p:nvPr/>
        </p:nvSpPr>
        <p:spPr>
          <a:xfrm>
            <a:off x="1819978" y="4196461"/>
            <a:ext cx="1846455" cy="548640"/>
          </a:xfrm>
          <a:prstGeom prst="diamond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Approved by Auditors Super Users?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05010" y="4936600"/>
            <a:ext cx="1676399" cy="548640"/>
          </a:xfrm>
          <a:prstGeom prst="roundRect">
            <a:avLst/>
          </a:prstGeom>
          <a:solidFill>
            <a:srgbClr val="EEECE1">
              <a:lumMod val="75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Auditor approved filing available for Company Super User for approval / rejection</a:t>
            </a:r>
          </a:p>
        </p:txBody>
      </p:sp>
      <p:sp>
        <p:nvSpPr>
          <p:cNvPr id="12" name="Diamond 11"/>
          <p:cNvSpPr/>
          <p:nvPr/>
        </p:nvSpPr>
        <p:spPr>
          <a:xfrm>
            <a:off x="1819978" y="5669931"/>
            <a:ext cx="1846455" cy="440704"/>
          </a:xfrm>
          <a:prstGeom prst="diamond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Approved / Rejected?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1547580"/>
            <a:ext cx="1600200" cy="494461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Company user to make corrections to the filing based on the errors/comments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07149" y="1408453"/>
            <a:ext cx="1981200" cy="274320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Filing is available to CMA Division Head for further action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07149" y="1836159"/>
            <a:ext cx="1981200" cy="274320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Division Head assigns the filing to 1 of Team Lead under his division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07149" y="2263863"/>
            <a:ext cx="1981200" cy="274320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Team Lead assigns the filing to 1 of his staff user for initial review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07149" y="2691568"/>
            <a:ext cx="1981200" cy="274320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Staff user reviews the filing, adds review comments &amp; submits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07149" y="3119273"/>
            <a:ext cx="1981200" cy="457200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Team Lead reviews the filing &amp; comments from Staff user. Adds his review comments &amp; Submits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07149" y="3729859"/>
            <a:ext cx="1981200" cy="457200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Division Head reviews the filing &amp; comments from TL &amp; Staff user. Adds his review comments &amp; Submits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06469" y="4340443"/>
            <a:ext cx="1981200" cy="457200"/>
          </a:xfrm>
          <a:prstGeom prst="roundRect">
            <a:avLst/>
          </a:prstGeom>
          <a:solidFill>
            <a:srgbClr val="4F81BD">
              <a:lumMod val="5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Department Head scans the paper based signed off document provided by Executive Director/Sector Head</a:t>
            </a:r>
          </a:p>
        </p:txBody>
      </p:sp>
      <p:sp>
        <p:nvSpPr>
          <p:cNvPr id="21" name="Diamond 20"/>
          <p:cNvSpPr/>
          <p:nvPr/>
        </p:nvSpPr>
        <p:spPr>
          <a:xfrm>
            <a:off x="8273846" y="4951028"/>
            <a:ext cx="1846455" cy="548640"/>
          </a:xfrm>
          <a:prstGeom prst="diamond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Review status received from CBK?</a:t>
            </a:r>
          </a:p>
        </p:txBody>
      </p:sp>
      <p:sp>
        <p:nvSpPr>
          <p:cNvPr id="22" name="Diamond 21"/>
          <p:cNvSpPr/>
          <p:nvPr/>
        </p:nvSpPr>
        <p:spPr>
          <a:xfrm>
            <a:off x="8273846" y="5653053"/>
            <a:ext cx="1846455" cy="548640"/>
          </a:xfrm>
          <a:prstGeom prst="diamond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Approved / Rejected?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73846" y="6355080"/>
            <a:ext cx="1846455" cy="27432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Filling gets submitted successfully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1413463"/>
            <a:ext cx="1600200" cy="3657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Filing is available to CBK user for their review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2063580"/>
            <a:ext cx="1600200" cy="92789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CBK user reviews the Credit portfolio for the filing company, adds comments &amp; accordingly updates status as “Approved’ or “Revision required”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06540" y="3303345"/>
            <a:ext cx="731520" cy="27432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</a:rPr>
              <a:t>End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72200" y="5032949"/>
            <a:ext cx="1600200" cy="375147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kern="0" dirty="0">
                <a:solidFill>
                  <a:prstClr val="white"/>
                </a:solidFill>
                <a:latin typeface="Calibri"/>
              </a:rPr>
              <a:t>Department head waits for CBK Status Review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42637" y="1401005"/>
            <a:ext cx="1136" cy="14958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>
            <a:off x="2743205" y="2032723"/>
            <a:ext cx="0" cy="14958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2743205" y="2547163"/>
            <a:ext cx="0" cy="14958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>
            <a:off x="2743205" y="3180730"/>
            <a:ext cx="0" cy="14958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>
            <a:off x="2743205" y="4017139"/>
            <a:ext cx="0" cy="14958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>
            <a:off x="2743205" y="4766874"/>
            <a:ext cx="0" cy="14958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>
            <a:off x="2743205" y="5505722"/>
            <a:ext cx="0" cy="14958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>
            <a:off x="2743205" y="6144019"/>
            <a:ext cx="0" cy="14958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36" name="Straight Arrow Connector 35"/>
          <p:cNvCxnSpPr>
            <a:stCxn id="6" idx="3"/>
            <a:endCxn id="13" idx="1"/>
          </p:cNvCxnSpPr>
          <p:nvPr/>
        </p:nvCxnSpPr>
        <p:spPr>
          <a:xfrm>
            <a:off x="3666435" y="1793794"/>
            <a:ext cx="372173" cy="1015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37" name="Elbow Connector 36"/>
          <p:cNvCxnSpPr>
            <a:stCxn id="12" idx="3"/>
            <a:endCxn id="13" idx="2"/>
          </p:cNvCxnSpPr>
          <p:nvPr/>
        </p:nvCxnSpPr>
        <p:spPr>
          <a:xfrm flipV="1">
            <a:off x="3666436" y="2042037"/>
            <a:ext cx="1172273" cy="3848251"/>
          </a:xfrm>
          <a:prstGeom prst="bentConnector2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sp>
        <p:nvSpPr>
          <p:cNvPr id="38" name="Oval 37"/>
          <p:cNvSpPr/>
          <p:nvPr/>
        </p:nvSpPr>
        <p:spPr>
          <a:xfrm>
            <a:off x="2590237" y="6326364"/>
            <a:ext cx="304800" cy="310885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39" name="Straight Connector 38"/>
          <p:cNvCxnSpPr>
            <a:stCxn id="8" idx="3"/>
          </p:cNvCxnSpPr>
          <p:nvPr/>
        </p:nvCxnSpPr>
        <p:spPr>
          <a:xfrm>
            <a:off x="3666436" y="2933841"/>
            <a:ext cx="1172273" cy="0"/>
          </a:xfrm>
          <a:prstGeom prst="line">
            <a:avLst/>
          </a:prstGeom>
          <a:noFill/>
          <a:ln w="952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>
            <a:off x="3678840" y="4465480"/>
            <a:ext cx="1172273" cy="0"/>
          </a:xfrm>
          <a:prstGeom prst="line">
            <a:avLst/>
          </a:prstGeom>
          <a:noFill/>
          <a:ln w="952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>
            <a:off x="3733800" y="3675327"/>
            <a:ext cx="1097280" cy="0"/>
          </a:xfrm>
          <a:prstGeom prst="line">
            <a:avLst/>
          </a:prstGeom>
          <a:noFill/>
          <a:ln w="952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2" name="Straight Connector 41"/>
          <p:cNvCxnSpPr>
            <a:stCxn id="11" idx="3"/>
          </p:cNvCxnSpPr>
          <p:nvPr/>
        </p:nvCxnSpPr>
        <p:spPr>
          <a:xfrm>
            <a:off x="3581408" y="5210920"/>
            <a:ext cx="1258333" cy="0"/>
          </a:xfrm>
          <a:prstGeom prst="line">
            <a:avLst/>
          </a:prstGeom>
          <a:noFill/>
          <a:ln w="9525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43" name="Elbow Connector 42"/>
          <p:cNvCxnSpPr>
            <a:stCxn id="22" idx="1"/>
            <a:endCxn id="13" idx="3"/>
          </p:cNvCxnSpPr>
          <p:nvPr/>
        </p:nvCxnSpPr>
        <p:spPr>
          <a:xfrm rot="10800000">
            <a:off x="5638804" y="1794807"/>
            <a:ext cx="2635043" cy="4132571"/>
          </a:xfrm>
          <a:prstGeom prst="bentConnector3">
            <a:avLst>
              <a:gd name="adj1" fmla="val 93377"/>
            </a:avLst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sp>
        <p:nvSpPr>
          <p:cNvPr id="44" name="Oval 43"/>
          <p:cNvSpPr/>
          <p:nvPr/>
        </p:nvSpPr>
        <p:spPr>
          <a:xfrm>
            <a:off x="7870721" y="891314"/>
            <a:ext cx="304800" cy="310885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230187" y="1682779"/>
            <a:ext cx="1136" cy="14958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>
            <a:off x="9230187" y="2125701"/>
            <a:ext cx="1136" cy="14958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>
            <a:off x="9227691" y="2537153"/>
            <a:ext cx="1136" cy="14958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>
          <a:xfrm>
            <a:off x="9227691" y="2960073"/>
            <a:ext cx="1136" cy="14958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>
          <a:xfrm>
            <a:off x="9227691" y="3581837"/>
            <a:ext cx="1136" cy="14958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>
            <a:off x="9195365" y="4189784"/>
            <a:ext cx="1136" cy="14958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>
            <a:off x="9195365" y="4801876"/>
            <a:ext cx="1136" cy="14958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>
          <a:xfrm>
            <a:off x="9195365" y="5496285"/>
            <a:ext cx="1136" cy="14958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>
            <a:off x="9195365" y="6194261"/>
            <a:ext cx="1136" cy="14958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54" name="Straight Arrow Connector 53"/>
          <p:cNvCxnSpPr>
            <a:stCxn id="21" idx="1"/>
          </p:cNvCxnSpPr>
          <p:nvPr/>
        </p:nvCxnSpPr>
        <p:spPr>
          <a:xfrm flipH="1" flipV="1">
            <a:off x="7772404" y="5220515"/>
            <a:ext cx="501443" cy="0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55" name="Elbow Connector 54"/>
          <p:cNvCxnSpPr/>
          <p:nvPr/>
        </p:nvCxnSpPr>
        <p:spPr>
          <a:xfrm rot="5400000" flipH="1" flipV="1">
            <a:off x="7976237" y="3866535"/>
            <a:ext cx="116480" cy="2194560"/>
          </a:xfrm>
          <a:prstGeom prst="bentConnector2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56" name="Elbow Connector 55"/>
          <p:cNvCxnSpPr>
            <a:stCxn id="44" idx="4"/>
            <a:endCxn id="24" idx="0"/>
          </p:cNvCxnSpPr>
          <p:nvPr/>
        </p:nvCxnSpPr>
        <p:spPr>
          <a:xfrm rot="5400000">
            <a:off x="7392075" y="782424"/>
            <a:ext cx="211272" cy="1050821"/>
          </a:xfrm>
          <a:prstGeom prst="bentConnector3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57" name="Elbow Connector 56"/>
          <p:cNvCxnSpPr>
            <a:stCxn id="44" idx="4"/>
          </p:cNvCxnSpPr>
          <p:nvPr/>
        </p:nvCxnSpPr>
        <p:spPr>
          <a:xfrm rot="16200000" flipH="1">
            <a:off x="8507309" y="718009"/>
            <a:ext cx="206263" cy="1174628"/>
          </a:xfrm>
          <a:prstGeom prst="bentConnector3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>
            <a:off x="6955185" y="1792772"/>
            <a:ext cx="1136" cy="274320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cxnSp>
        <p:nvCxnSpPr>
          <p:cNvPr id="59" name="Straight Arrow Connector 58"/>
          <p:cNvCxnSpPr/>
          <p:nvPr/>
        </p:nvCxnSpPr>
        <p:spPr>
          <a:xfrm>
            <a:off x="6972300" y="2999359"/>
            <a:ext cx="1136" cy="274320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3592580" y="1562381"/>
            <a:ext cx="467077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C00000"/>
                </a:solidFill>
                <a:latin typeface="Calibri"/>
              </a:rPr>
              <a:t>No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429008" y="2674640"/>
            <a:ext cx="794221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C00000"/>
                </a:solidFill>
                <a:latin typeface="Calibri"/>
              </a:rPr>
              <a:t>Rejected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429008" y="4198640"/>
            <a:ext cx="794221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C00000"/>
                </a:solidFill>
                <a:latin typeface="Calibri"/>
              </a:rPr>
              <a:t>Rejected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429008" y="4960640"/>
            <a:ext cx="794221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C00000"/>
                </a:solidFill>
                <a:latin typeface="Calibri"/>
              </a:rPr>
              <a:t>Rejected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429008" y="5649687"/>
            <a:ext cx="794221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C00000"/>
                </a:solidFill>
                <a:latin typeface="Calibri"/>
              </a:rPr>
              <a:t>Rejected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709988" y="6053113"/>
            <a:ext cx="794221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Approved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09988" y="3071123"/>
            <a:ext cx="794221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Approved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709988" y="4673629"/>
            <a:ext cx="794221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Approved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709988" y="1940153"/>
            <a:ext cx="794221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Approved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240608" y="6109836"/>
            <a:ext cx="794221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Approved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823955" y="4972127"/>
            <a:ext cx="467077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C00000"/>
                </a:solidFill>
                <a:latin typeface="Calibri"/>
              </a:rPr>
              <a:t>No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662620" y="5682619"/>
            <a:ext cx="794221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C00000"/>
                </a:solidFill>
                <a:latin typeface="Calibri"/>
              </a:rPr>
              <a:t>Rejected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404180" y="5435705"/>
            <a:ext cx="467077" cy="2971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9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6040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user profiles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purposes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1030" y="1447800"/>
            <a:ext cx="1828800" cy="609600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/>
              </a:rPr>
              <a:t>Filers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878561" y="1447800"/>
            <a:ext cx="1828800" cy="609600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/>
              </a:rPr>
              <a:t>Auditors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604973" y="1447800"/>
            <a:ext cx="1828800" cy="609600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/>
              </a:rPr>
              <a:t>CBK / MOCI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862502" y="1447800"/>
            <a:ext cx="1828800" cy="609600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/>
              </a:rPr>
              <a:t>CMA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1030" y="2210812"/>
            <a:ext cx="1828800" cy="7392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Company Super User 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1030" y="3440899"/>
            <a:ext cx="1828800" cy="739216"/>
          </a:xfrm>
          <a:prstGeom prst="rect">
            <a:avLst/>
          </a:prstGeom>
          <a:solidFill>
            <a:srgbClr val="F3F2E9"/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Company User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1030" y="4670984"/>
            <a:ext cx="1828800" cy="739216"/>
          </a:xfrm>
          <a:prstGeom prst="rect">
            <a:avLst/>
          </a:prstGeom>
          <a:solidFill>
            <a:srgbClr val="F3F2E9"/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Company User 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78561" y="2210812"/>
            <a:ext cx="1828800" cy="7392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Auditor Super User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78561" y="3440899"/>
            <a:ext cx="1828800" cy="739216"/>
          </a:xfrm>
          <a:prstGeom prst="rect">
            <a:avLst/>
          </a:prstGeom>
          <a:solidFill>
            <a:srgbClr val="F3F2E9"/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Auditor User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604973" y="2210812"/>
            <a:ext cx="1828800" cy="7392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CBK </a:t>
            </a: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Super User</a:t>
            </a:r>
            <a:endParaRPr lang="en-US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862502" y="2210812"/>
            <a:ext cx="1828800" cy="7392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CMA Department/ Sector Head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862502" y="3440899"/>
            <a:ext cx="1828800" cy="739216"/>
          </a:xfrm>
          <a:prstGeom prst="rect">
            <a:avLst/>
          </a:prstGeom>
          <a:solidFill>
            <a:srgbClr val="F3F2E9"/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</a:rPr>
              <a:t>CMA Business Users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1421130" y="3004460"/>
            <a:ext cx="228600" cy="392899"/>
          </a:xfrm>
          <a:prstGeom prst="downArrow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1421130" y="4235559"/>
            <a:ext cx="228600" cy="392899"/>
          </a:xfrm>
          <a:prstGeom prst="downArrow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3678661" y="3006485"/>
            <a:ext cx="228600" cy="392899"/>
          </a:xfrm>
          <a:prstGeom prst="downArrow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Down Arrow 59"/>
          <p:cNvSpPr/>
          <p:nvPr/>
        </p:nvSpPr>
        <p:spPr>
          <a:xfrm>
            <a:off x="10662602" y="2999017"/>
            <a:ext cx="228600" cy="392899"/>
          </a:xfrm>
          <a:prstGeom prst="downArrow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1" name="Gruppieren 42"/>
          <p:cNvGrpSpPr/>
          <p:nvPr/>
        </p:nvGrpSpPr>
        <p:grpSpPr>
          <a:xfrm>
            <a:off x="8748133" y="4880575"/>
            <a:ext cx="978445" cy="957805"/>
            <a:chOff x="6218686" y="3239213"/>
            <a:chExt cx="1059675" cy="1037322"/>
          </a:xfrm>
          <a:solidFill>
            <a:srgbClr val="FFFFFF"/>
          </a:solidFill>
        </p:grpSpPr>
        <p:sp>
          <p:nvSpPr>
            <p:cNvPr id="62" name="Freeform 19"/>
            <p:cNvSpPr>
              <a:spLocks/>
            </p:cNvSpPr>
            <p:nvPr/>
          </p:nvSpPr>
          <p:spPr bwMode="auto">
            <a:xfrm>
              <a:off x="6218686" y="3239213"/>
              <a:ext cx="1059675" cy="1037322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 kern="0">
                <a:solidFill>
                  <a:prstClr val="black"/>
                </a:solidFill>
              </a:endParaRPr>
            </a:p>
          </p:txBody>
        </p:sp>
        <p:sp>
          <p:nvSpPr>
            <p:cNvPr id="63" name="Freeform 291" descr="© INSCALE GmbH, 21.06.2010"/>
            <p:cNvSpPr>
              <a:spLocks/>
            </p:cNvSpPr>
            <p:nvPr/>
          </p:nvSpPr>
          <p:spPr bwMode="gray">
            <a:xfrm rot="20626526">
              <a:off x="6533769" y="3380595"/>
              <a:ext cx="419863" cy="620203"/>
            </a:xfrm>
            <a:prstGeom prst="rect">
              <a:avLst/>
            </a:prstGeom>
            <a:solidFill>
              <a:srgbClr val="808080"/>
            </a:solidFill>
            <a:ln w="25400" cap="flat" cmpd="sng" algn="ctr">
              <a:solidFill>
                <a:srgbClr val="808080"/>
              </a:solidFill>
              <a:prstDash val="solid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uppieren 3"/>
          <p:cNvGrpSpPr/>
          <p:nvPr/>
        </p:nvGrpSpPr>
        <p:grpSpPr>
          <a:xfrm>
            <a:off x="9091141" y="5045158"/>
            <a:ext cx="344763" cy="542097"/>
            <a:chOff x="6590170" y="3417460"/>
            <a:chExt cx="373385" cy="587102"/>
          </a:xfrm>
          <a:solidFill>
            <a:srgbClr val="FFFFFF"/>
          </a:solidFill>
        </p:grpSpPr>
        <p:sp>
          <p:nvSpPr>
            <p:cNvPr id="65" name="Freeform 292" descr="© INSCALE GmbH, 21.06.2010"/>
            <p:cNvSpPr>
              <a:spLocks/>
            </p:cNvSpPr>
            <p:nvPr/>
          </p:nvSpPr>
          <p:spPr bwMode="gray">
            <a:xfrm rot="20626526">
              <a:off x="6590170" y="3447132"/>
              <a:ext cx="300511" cy="46461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293" descr="© INSCALE GmbH, 21.06.2010"/>
            <p:cNvSpPr>
              <a:spLocks/>
            </p:cNvSpPr>
            <p:nvPr/>
          </p:nvSpPr>
          <p:spPr bwMode="gray">
            <a:xfrm rot="20626526">
              <a:off x="6635724" y="3417460"/>
              <a:ext cx="59676" cy="170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294" descr="© INSCALE GmbH, 21.06.2010"/>
            <p:cNvSpPr>
              <a:spLocks/>
            </p:cNvSpPr>
            <p:nvPr/>
          </p:nvSpPr>
          <p:spPr bwMode="gray">
            <a:xfrm rot="20626526">
              <a:off x="6744947" y="3926505"/>
              <a:ext cx="144927" cy="426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295" descr="© INSCALE GmbH, 21.06.2010"/>
            <p:cNvSpPr>
              <a:spLocks/>
            </p:cNvSpPr>
            <p:nvPr/>
          </p:nvSpPr>
          <p:spPr bwMode="gray">
            <a:xfrm rot="20626526">
              <a:off x="6920929" y="3890180"/>
              <a:ext cx="42626" cy="426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296" descr="© INSCALE GmbH, 21.06.2010"/>
            <p:cNvSpPr>
              <a:spLocks/>
            </p:cNvSpPr>
            <p:nvPr/>
          </p:nvSpPr>
          <p:spPr bwMode="gray">
            <a:xfrm rot="20626526">
              <a:off x="6673271" y="3961936"/>
              <a:ext cx="44758" cy="426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Freeform 19"/>
          <p:cNvSpPr>
            <a:spLocks/>
          </p:cNvSpPr>
          <p:nvPr/>
        </p:nvSpPr>
        <p:spPr bwMode="auto">
          <a:xfrm>
            <a:off x="10198106" y="5000173"/>
            <a:ext cx="1128673" cy="1583075"/>
          </a:xfrm>
          <a:custGeom>
            <a:avLst/>
            <a:gdLst>
              <a:gd name="T0" fmla="*/ 90 w 92"/>
              <a:gd name="T1" fmla="*/ 120 h 129"/>
              <a:gd name="T2" fmla="*/ 89 w 92"/>
              <a:gd name="T3" fmla="*/ 121 h 129"/>
              <a:gd name="T4" fmla="*/ 88 w 92"/>
              <a:gd name="T5" fmla="*/ 121 h 129"/>
              <a:gd name="T6" fmla="*/ 46 w 92"/>
              <a:gd name="T7" fmla="*/ 129 h 129"/>
              <a:gd name="T8" fmla="*/ 41 w 92"/>
              <a:gd name="T9" fmla="*/ 128 h 129"/>
              <a:gd name="T10" fmla="*/ 41 w 92"/>
              <a:gd name="T11" fmla="*/ 124 h 129"/>
              <a:gd name="T12" fmla="*/ 86 w 92"/>
              <a:gd name="T13" fmla="*/ 118 h 129"/>
              <a:gd name="T14" fmla="*/ 56 w 92"/>
              <a:gd name="T15" fmla="*/ 51 h 129"/>
              <a:gd name="T16" fmla="*/ 54 w 92"/>
              <a:gd name="T17" fmla="*/ 50 h 129"/>
              <a:gd name="T18" fmla="*/ 55 w 92"/>
              <a:gd name="T19" fmla="*/ 48 h 129"/>
              <a:gd name="T20" fmla="*/ 63 w 92"/>
              <a:gd name="T21" fmla="*/ 13 h 129"/>
              <a:gd name="T22" fmla="*/ 44 w 92"/>
              <a:gd name="T23" fmla="*/ 4 h 129"/>
              <a:gd name="T24" fmla="*/ 24 w 92"/>
              <a:gd name="T25" fmla="*/ 16 h 129"/>
              <a:gd name="T26" fmla="*/ 34 w 92"/>
              <a:gd name="T27" fmla="*/ 47 h 129"/>
              <a:gd name="T28" fmla="*/ 37 w 92"/>
              <a:gd name="T29" fmla="*/ 50 h 129"/>
              <a:gd name="T30" fmla="*/ 33 w 92"/>
              <a:gd name="T31" fmla="*/ 51 h 129"/>
              <a:gd name="T32" fmla="*/ 4 w 92"/>
              <a:gd name="T33" fmla="*/ 118 h 129"/>
              <a:gd name="T34" fmla="*/ 0 w 92"/>
              <a:gd name="T35" fmla="*/ 118 h 129"/>
              <a:gd name="T36" fmla="*/ 29 w 92"/>
              <a:gd name="T37" fmla="*/ 48 h 129"/>
              <a:gd name="T38" fmla="*/ 21 w 92"/>
              <a:gd name="T39" fmla="*/ 14 h 129"/>
              <a:gd name="T40" fmla="*/ 44 w 92"/>
              <a:gd name="T41" fmla="*/ 0 h 129"/>
              <a:gd name="T42" fmla="*/ 66 w 92"/>
              <a:gd name="T43" fmla="*/ 11 h 129"/>
              <a:gd name="T44" fmla="*/ 59 w 92"/>
              <a:gd name="T45" fmla="*/ 48 h 129"/>
              <a:gd name="T46" fmla="*/ 90 w 92"/>
              <a:gd name="T47" fmla="*/ 12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" h="129">
                <a:moveTo>
                  <a:pt x="90" y="120"/>
                </a:moveTo>
                <a:cubicBezTo>
                  <a:pt x="89" y="121"/>
                  <a:pt x="89" y="121"/>
                  <a:pt x="89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77" y="128"/>
                  <a:pt x="56" y="129"/>
                  <a:pt x="46" y="129"/>
                </a:cubicBezTo>
                <a:cubicBezTo>
                  <a:pt x="43" y="129"/>
                  <a:pt x="41" y="128"/>
                  <a:pt x="41" y="128"/>
                </a:cubicBezTo>
                <a:cubicBezTo>
                  <a:pt x="41" y="124"/>
                  <a:pt x="41" y="124"/>
                  <a:pt x="41" y="124"/>
                </a:cubicBezTo>
                <a:cubicBezTo>
                  <a:pt x="41" y="124"/>
                  <a:pt x="70" y="126"/>
                  <a:pt x="86" y="118"/>
                </a:cubicBezTo>
                <a:cubicBezTo>
                  <a:pt x="88" y="72"/>
                  <a:pt x="70" y="58"/>
                  <a:pt x="56" y="51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48"/>
                  <a:pt x="55" y="48"/>
                  <a:pt x="55" y="48"/>
                </a:cubicBezTo>
                <a:cubicBezTo>
                  <a:pt x="64" y="33"/>
                  <a:pt x="67" y="21"/>
                  <a:pt x="63" y="13"/>
                </a:cubicBezTo>
                <a:cubicBezTo>
                  <a:pt x="59" y="8"/>
                  <a:pt x="53" y="4"/>
                  <a:pt x="44" y="4"/>
                </a:cubicBezTo>
                <a:cubicBezTo>
                  <a:pt x="34" y="4"/>
                  <a:pt x="27" y="8"/>
                  <a:pt x="24" y="16"/>
                </a:cubicBezTo>
                <a:cubicBezTo>
                  <a:pt x="21" y="27"/>
                  <a:pt x="28" y="43"/>
                  <a:pt x="34" y="47"/>
                </a:cubicBezTo>
                <a:cubicBezTo>
                  <a:pt x="37" y="50"/>
                  <a:pt x="37" y="50"/>
                  <a:pt x="37" y="50"/>
                </a:cubicBezTo>
                <a:cubicBezTo>
                  <a:pt x="33" y="51"/>
                  <a:pt x="33" y="51"/>
                  <a:pt x="33" y="51"/>
                </a:cubicBezTo>
                <a:cubicBezTo>
                  <a:pt x="14" y="58"/>
                  <a:pt x="4" y="80"/>
                  <a:pt x="4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80"/>
                  <a:pt x="10" y="57"/>
                  <a:pt x="29" y="48"/>
                </a:cubicBezTo>
                <a:cubicBezTo>
                  <a:pt x="22" y="41"/>
                  <a:pt x="17" y="26"/>
                  <a:pt x="21" y="14"/>
                </a:cubicBezTo>
                <a:cubicBezTo>
                  <a:pt x="23" y="8"/>
                  <a:pt x="29" y="0"/>
                  <a:pt x="44" y="0"/>
                </a:cubicBezTo>
                <a:cubicBezTo>
                  <a:pt x="54" y="0"/>
                  <a:pt x="62" y="4"/>
                  <a:pt x="66" y="11"/>
                </a:cubicBezTo>
                <a:cubicBezTo>
                  <a:pt x="70" y="18"/>
                  <a:pt x="71" y="29"/>
                  <a:pt x="59" y="48"/>
                </a:cubicBezTo>
                <a:cubicBezTo>
                  <a:pt x="82" y="60"/>
                  <a:pt x="92" y="84"/>
                  <a:pt x="90" y="120"/>
                </a:cubicBez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kern="0">
              <a:solidFill>
                <a:srgbClr val="000000"/>
              </a:solidFill>
            </a:endParaRPr>
          </a:p>
        </p:txBody>
      </p:sp>
      <p:sp>
        <p:nvSpPr>
          <p:cNvPr id="71" name="Freeform 11"/>
          <p:cNvSpPr>
            <a:spLocks/>
          </p:cNvSpPr>
          <p:nvPr/>
        </p:nvSpPr>
        <p:spPr bwMode="auto">
          <a:xfrm>
            <a:off x="9487835" y="5228776"/>
            <a:ext cx="967435" cy="1355875"/>
          </a:xfrm>
          <a:custGeom>
            <a:avLst/>
            <a:gdLst>
              <a:gd name="T0" fmla="*/ 90 w 92"/>
              <a:gd name="T1" fmla="*/ 120 h 129"/>
              <a:gd name="T2" fmla="*/ 89 w 92"/>
              <a:gd name="T3" fmla="*/ 121 h 129"/>
              <a:gd name="T4" fmla="*/ 88 w 92"/>
              <a:gd name="T5" fmla="*/ 121 h 129"/>
              <a:gd name="T6" fmla="*/ 46 w 92"/>
              <a:gd name="T7" fmla="*/ 129 h 129"/>
              <a:gd name="T8" fmla="*/ 41 w 92"/>
              <a:gd name="T9" fmla="*/ 128 h 129"/>
              <a:gd name="T10" fmla="*/ 41 w 92"/>
              <a:gd name="T11" fmla="*/ 124 h 129"/>
              <a:gd name="T12" fmla="*/ 86 w 92"/>
              <a:gd name="T13" fmla="*/ 118 h 129"/>
              <a:gd name="T14" fmla="*/ 56 w 92"/>
              <a:gd name="T15" fmla="*/ 51 h 129"/>
              <a:gd name="T16" fmla="*/ 54 w 92"/>
              <a:gd name="T17" fmla="*/ 50 h 129"/>
              <a:gd name="T18" fmla="*/ 55 w 92"/>
              <a:gd name="T19" fmla="*/ 48 h 129"/>
              <a:gd name="T20" fmla="*/ 63 w 92"/>
              <a:gd name="T21" fmla="*/ 13 h 129"/>
              <a:gd name="T22" fmla="*/ 44 w 92"/>
              <a:gd name="T23" fmla="*/ 4 h 129"/>
              <a:gd name="T24" fmla="*/ 24 w 92"/>
              <a:gd name="T25" fmla="*/ 16 h 129"/>
              <a:gd name="T26" fmla="*/ 34 w 92"/>
              <a:gd name="T27" fmla="*/ 47 h 129"/>
              <a:gd name="T28" fmla="*/ 37 w 92"/>
              <a:gd name="T29" fmla="*/ 50 h 129"/>
              <a:gd name="T30" fmla="*/ 33 w 92"/>
              <a:gd name="T31" fmla="*/ 51 h 129"/>
              <a:gd name="T32" fmla="*/ 4 w 92"/>
              <a:gd name="T33" fmla="*/ 118 h 129"/>
              <a:gd name="T34" fmla="*/ 0 w 92"/>
              <a:gd name="T35" fmla="*/ 118 h 129"/>
              <a:gd name="T36" fmla="*/ 29 w 92"/>
              <a:gd name="T37" fmla="*/ 48 h 129"/>
              <a:gd name="T38" fmla="*/ 21 w 92"/>
              <a:gd name="T39" fmla="*/ 14 h 129"/>
              <a:gd name="T40" fmla="*/ 44 w 92"/>
              <a:gd name="T41" fmla="*/ 0 h 129"/>
              <a:gd name="T42" fmla="*/ 66 w 92"/>
              <a:gd name="T43" fmla="*/ 11 h 129"/>
              <a:gd name="T44" fmla="*/ 59 w 92"/>
              <a:gd name="T45" fmla="*/ 48 h 129"/>
              <a:gd name="T46" fmla="*/ 90 w 92"/>
              <a:gd name="T47" fmla="*/ 12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" h="129">
                <a:moveTo>
                  <a:pt x="90" y="120"/>
                </a:moveTo>
                <a:cubicBezTo>
                  <a:pt x="89" y="121"/>
                  <a:pt x="89" y="121"/>
                  <a:pt x="89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77" y="128"/>
                  <a:pt x="56" y="129"/>
                  <a:pt x="46" y="129"/>
                </a:cubicBezTo>
                <a:cubicBezTo>
                  <a:pt x="43" y="129"/>
                  <a:pt x="41" y="128"/>
                  <a:pt x="41" y="128"/>
                </a:cubicBezTo>
                <a:cubicBezTo>
                  <a:pt x="41" y="124"/>
                  <a:pt x="41" y="124"/>
                  <a:pt x="41" y="124"/>
                </a:cubicBezTo>
                <a:cubicBezTo>
                  <a:pt x="41" y="124"/>
                  <a:pt x="70" y="126"/>
                  <a:pt x="86" y="118"/>
                </a:cubicBezTo>
                <a:cubicBezTo>
                  <a:pt x="88" y="72"/>
                  <a:pt x="70" y="58"/>
                  <a:pt x="56" y="51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48"/>
                  <a:pt x="55" y="48"/>
                  <a:pt x="55" y="48"/>
                </a:cubicBezTo>
                <a:cubicBezTo>
                  <a:pt x="64" y="33"/>
                  <a:pt x="67" y="21"/>
                  <a:pt x="63" y="13"/>
                </a:cubicBezTo>
                <a:cubicBezTo>
                  <a:pt x="59" y="8"/>
                  <a:pt x="53" y="4"/>
                  <a:pt x="44" y="4"/>
                </a:cubicBezTo>
                <a:cubicBezTo>
                  <a:pt x="34" y="4"/>
                  <a:pt x="27" y="8"/>
                  <a:pt x="24" y="16"/>
                </a:cubicBezTo>
                <a:cubicBezTo>
                  <a:pt x="21" y="27"/>
                  <a:pt x="28" y="43"/>
                  <a:pt x="34" y="47"/>
                </a:cubicBezTo>
                <a:cubicBezTo>
                  <a:pt x="37" y="50"/>
                  <a:pt x="37" y="50"/>
                  <a:pt x="37" y="50"/>
                </a:cubicBezTo>
                <a:cubicBezTo>
                  <a:pt x="33" y="51"/>
                  <a:pt x="33" y="51"/>
                  <a:pt x="33" y="51"/>
                </a:cubicBezTo>
                <a:cubicBezTo>
                  <a:pt x="14" y="58"/>
                  <a:pt x="4" y="80"/>
                  <a:pt x="4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80"/>
                  <a:pt x="10" y="57"/>
                  <a:pt x="29" y="48"/>
                </a:cubicBezTo>
                <a:cubicBezTo>
                  <a:pt x="22" y="41"/>
                  <a:pt x="17" y="26"/>
                  <a:pt x="21" y="14"/>
                </a:cubicBezTo>
                <a:cubicBezTo>
                  <a:pt x="23" y="8"/>
                  <a:pt x="29" y="0"/>
                  <a:pt x="44" y="0"/>
                </a:cubicBezTo>
                <a:cubicBezTo>
                  <a:pt x="54" y="0"/>
                  <a:pt x="62" y="4"/>
                  <a:pt x="66" y="11"/>
                </a:cubicBezTo>
                <a:cubicBezTo>
                  <a:pt x="70" y="18"/>
                  <a:pt x="71" y="29"/>
                  <a:pt x="59" y="48"/>
                </a:cubicBezTo>
                <a:cubicBezTo>
                  <a:pt x="82" y="60"/>
                  <a:pt x="92" y="84"/>
                  <a:pt x="90" y="12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kern="0">
              <a:solidFill>
                <a:srgbClr val="000000"/>
              </a:solidFill>
            </a:endParaRPr>
          </a:p>
        </p:txBody>
      </p:sp>
      <p:sp>
        <p:nvSpPr>
          <p:cNvPr id="72" name="Freeform 444" descr="© INSCALE GmbH, 21.06.2010"/>
          <p:cNvSpPr>
            <a:spLocks noEditPoints="1"/>
          </p:cNvSpPr>
          <p:nvPr/>
        </p:nvSpPr>
        <p:spPr bwMode="gray">
          <a:xfrm>
            <a:off x="9497978" y="4477828"/>
            <a:ext cx="889115" cy="674744"/>
          </a:xfrm>
          <a:custGeom>
            <a:avLst/>
            <a:gdLst>
              <a:gd name="T0" fmla="*/ 16 w 300"/>
              <a:gd name="T1" fmla="*/ 0 h 228"/>
              <a:gd name="T2" fmla="*/ 0 w 300"/>
              <a:gd name="T3" fmla="*/ 16 h 228"/>
              <a:gd name="T4" fmla="*/ 0 w 300"/>
              <a:gd name="T5" fmla="*/ 213 h 228"/>
              <a:gd name="T6" fmla="*/ 16 w 300"/>
              <a:gd name="T7" fmla="*/ 228 h 228"/>
              <a:gd name="T8" fmla="*/ 284 w 300"/>
              <a:gd name="T9" fmla="*/ 228 h 228"/>
              <a:gd name="T10" fmla="*/ 300 w 300"/>
              <a:gd name="T11" fmla="*/ 213 h 228"/>
              <a:gd name="T12" fmla="*/ 300 w 300"/>
              <a:gd name="T13" fmla="*/ 16 h 228"/>
              <a:gd name="T14" fmla="*/ 284 w 300"/>
              <a:gd name="T15" fmla="*/ 0 h 228"/>
              <a:gd name="T16" fmla="*/ 16 w 300"/>
              <a:gd name="T17" fmla="*/ 0 h 228"/>
              <a:gd name="T18" fmla="*/ 5 w 300"/>
              <a:gd name="T19" fmla="*/ 213 h 228"/>
              <a:gd name="T20" fmla="*/ 5 w 300"/>
              <a:gd name="T21" fmla="*/ 16 h 228"/>
              <a:gd name="T22" fmla="*/ 16 w 300"/>
              <a:gd name="T23" fmla="*/ 5 h 228"/>
              <a:gd name="T24" fmla="*/ 284 w 300"/>
              <a:gd name="T25" fmla="*/ 5 h 228"/>
              <a:gd name="T26" fmla="*/ 295 w 300"/>
              <a:gd name="T27" fmla="*/ 16 h 228"/>
              <a:gd name="T28" fmla="*/ 295 w 300"/>
              <a:gd name="T29" fmla="*/ 213 h 228"/>
              <a:gd name="T30" fmla="*/ 284 w 300"/>
              <a:gd name="T31" fmla="*/ 223 h 228"/>
              <a:gd name="T32" fmla="*/ 16 w 300"/>
              <a:gd name="T33" fmla="*/ 223 h 228"/>
              <a:gd name="T34" fmla="*/ 5 w 300"/>
              <a:gd name="T35" fmla="*/ 21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0" h="22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21"/>
                  <a:pt x="7" y="228"/>
                  <a:pt x="16" y="228"/>
                </a:cubicBezTo>
                <a:cubicBezTo>
                  <a:pt x="284" y="228"/>
                  <a:pt x="284" y="228"/>
                  <a:pt x="284" y="228"/>
                </a:cubicBezTo>
                <a:cubicBezTo>
                  <a:pt x="293" y="228"/>
                  <a:pt x="300" y="221"/>
                  <a:pt x="300" y="213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7"/>
                  <a:pt x="293" y="0"/>
                  <a:pt x="284" y="0"/>
                </a:cubicBezTo>
                <a:lnTo>
                  <a:pt x="16" y="0"/>
                </a:lnTo>
                <a:close/>
                <a:moveTo>
                  <a:pt x="5" y="213"/>
                </a:moveTo>
                <a:cubicBezTo>
                  <a:pt x="5" y="16"/>
                  <a:pt x="5" y="16"/>
                  <a:pt x="5" y="16"/>
                </a:cubicBezTo>
                <a:cubicBezTo>
                  <a:pt x="5" y="10"/>
                  <a:pt x="10" y="5"/>
                  <a:pt x="16" y="5"/>
                </a:cubicBezTo>
                <a:cubicBezTo>
                  <a:pt x="284" y="5"/>
                  <a:pt x="284" y="5"/>
                  <a:pt x="284" y="5"/>
                </a:cubicBezTo>
                <a:cubicBezTo>
                  <a:pt x="290" y="5"/>
                  <a:pt x="295" y="10"/>
                  <a:pt x="295" y="16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9"/>
                  <a:pt x="290" y="223"/>
                  <a:pt x="284" y="223"/>
                </a:cubicBezTo>
                <a:cubicBezTo>
                  <a:pt x="16" y="223"/>
                  <a:pt x="16" y="223"/>
                  <a:pt x="16" y="223"/>
                </a:cubicBezTo>
                <a:cubicBezTo>
                  <a:pt x="10" y="223"/>
                  <a:pt x="5" y="219"/>
                  <a:pt x="5" y="213"/>
                </a:cubicBezTo>
                <a:close/>
              </a:path>
            </a:pathLst>
          </a:custGeom>
          <a:solidFill>
            <a:srgbClr val="6B9B1A">
              <a:lumMod val="75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kern="0" dirty="0">
              <a:solidFill>
                <a:prstClr val="black"/>
              </a:solidFill>
            </a:endParaRPr>
          </a:p>
        </p:txBody>
      </p:sp>
      <p:sp>
        <p:nvSpPr>
          <p:cNvPr id="73" name="Freeform 449" descr="© INSCALE GmbH, 21.06.2010"/>
          <p:cNvSpPr>
            <a:spLocks/>
          </p:cNvSpPr>
          <p:nvPr/>
        </p:nvSpPr>
        <p:spPr bwMode="gray">
          <a:xfrm>
            <a:off x="9499491" y="4486097"/>
            <a:ext cx="883959" cy="662969"/>
          </a:xfrm>
          <a:prstGeom prst="rect">
            <a:avLst/>
          </a:prstGeom>
          <a:solidFill>
            <a:srgbClr val="80808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kern="0" dirty="0">
              <a:solidFill>
                <a:prstClr val="black"/>
              </a:solidFill>
            </a:endParaRPr>
          </a:p>
        </p:txBody>
      </p:sp>
      <p:sp>
        <p:nvSpPr>
          <p:cNvPr id="74" name="Freeform 449" descr="© INSCALE GmbH, 21.06.2010"/>
          <p:cNvSpPr>
            <a:spLocks/>
          </p:cNvSpPr>
          <p:nvPr/>
        </p:nvSpPr>
        <p:spPr bwMode="gray">
          <a:xfrm>
            <a:off x="9561227" y="4532525"/>
            <a:ext cx="759088" cy="5693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de-DE" kern="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41766" y="1447800"/>
            <a:ext cx="1828800" cy="609600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 err="1" smtClean="0">
                <a:solidFill>
                  <a:prstClr val="white"/>
                </a:solidFill>
                <a:latin typeface="Calibri"/>
              </a:rPr>
              <a:t>Boursa</a:t>
            </a: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 Kuwait</a:t>
            </a: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41766" y="2210812"/>
            <a:ext cx="1828800" cy="739216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BK 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Super User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41766" y="3440899"/>
            <a:ext cx="1828800" cy="739216"/>
          </a:xfrm>
          <a:prstGeom prst="rect">
            <a:avLst/>
          </a:prstGeom>
          <a:solidFill>
            <a:srgbClr val="F3F2E9"/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BK 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User 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6041866" y="3006485"/>
            <a:ext cx="228600" cy="392899"/>
          </a:xfrm>
          <a:prstGeom prst="downArrow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04971" y="3440899"/>
            <a:ext cx="1828800" cy="739216"/>
          </a:xfrm>
          <a:prstGeom prst="rect">
            <a:avLst/>
          </a:prstGeom>
          <a:solidFill>
            <a:srgbClr val="F3F2E9"/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Calibri"/>
              </a:rPr>
              <a:t> CBK </a:t>
            </a:r>
            <a:r>
              <a:rPr lang="en-US" sz="1400" kern="0" dirty="0">
                <a:solidFill>
                  <a:prstClr val="black"/>
                </a:solidFill>
                <a:latin typeface="Calibri"/>
              </a:rPr>
              <a:t>User 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8405071" y="3006485"/>
            <a:ext cx="228600" cy="392899"/>
          </a:xfrm>
          <a:prstGeom prst="downArrow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7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1" y="-27384"/>
            <a:ext cx="7967122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1F497D"/>
                </a:solidFill>
              </a:rPr>
              <a:t>Converting data item into an XBRL item goes through two stages</a:t>
            </a:r>
            <a:endParaRPr lang="ar-KW" b="1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57" y="137328"/>
            <a:ext cx="2425355" cy="69939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40030" y="980728"/>
            <a:ext cx="643399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EC8EC-0F4B-4CDB-8AC0-556EC31B66C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2134995" y="3760677"/>
            <a:ext cx="7933543" cy="2697443"/>
            <a:chOff x="887" y="2479"/>
            <a:chExt cx="4437" cy="1538"/>
          </a:xfrm>
          <a:solidFill>
            <a:schemeClr val="bg1">
              <a:lumMod val="85000"/>
            </a:schemeClr>
          </a:solidFill>
        </p:grpSpPr>
        <p:sp>
          <p:nvSpPr>
            <p:cNvPr id="41" name="Rectangle 3"/>
            <p:cNvSpPr>
              <a:spLocks noChangeArrowheads="1"/>
            </p:cNvSpPr>
            <p:nvPr/>
          </p:nvSpPr>
          <p:spPr bwMode="auto">
            <a:xfrm>
              <a:off x="887" y="2479"/>
              <a:ext cx="4437" cy="1538"/>
            </a:xfrm>
            <a:prstGeom prst="rect">
              <a:avLst/>
            </a:prstGeom>
            <a:grpFill/>
            <a:ln w="9525">
              <a:solidFill>
                <a:schemeClr val="accent4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SG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993" y="3655"/>
              <a:ext cx="907" cy="2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prstClr val="black"/>
                  </a:solidFill>
                  <a:cs typeface="Arial" charset="0"/>
                </a:rPr>
                <a:t>Validation</a:t>
              </a:r>
              <a:endParaRPr lang="en-GB" sz="20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43" name="Group 5"/>
          <p:cNvGrpSpPr>
            <a:grpSpLocks/>
          </p:cNvGrpSpPr>
          <p:nvPr/>
        </p:nvGrpSpPr>
        <p:grpSpPr bwMode="auto">
          <a:xfrm>
            <a:off x="2134995" y="1138265"/>
            <a:ext cx="7933543" cy="2631937"/>
            <a:chOff x="887" y="975"/>
            <a:chExt cx="4437" cy="1519"/>
          </a:xfrm>
          <a:solidFill>
            <a:srgbClr val="FFFFCC"/>
          </a:solidFill>
        </p:grpSpPr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887" y="975"/>
              <a:ext cx="4437" cy="1519"/>
            </a:xfrm>
            <a:prstGeom prst="rect">
              <a:avLst/>
            </a:prstGeom>
            <a:grpFill/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SG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898" y="1004"/>
              <a:ext cx="1317" cy="2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prstClr val="black"/>
                  </a:solidFill>
                  <a:cs typeface="Arial" charset="0"/>
                </a:rPr>
                <a:t>Standardization</a:t>
              </a:r>
              <a:endParaRPr lang="en-GB" sz="20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646152" y="4002781"/>
            <a:ext cx="3033803" cy="935038"/>
            <a:chOff x="1528" y="2625"/>
            <a:chExt cx="1861" cy="589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528" y="2828"/>
              <a:ext cx="1435" cy="386"/>
            </a:xfrm>
            <a:prstGeom prst="rect">
              <a:avLst/>
            </a:prstGeom>
            <a:solidFill>
              <a:srgbClr val="2A4677"/>
            </a:solidFill>
            <a:ln>
              <a:noFill/>
            </a:ln>
            <a:effectLst>
              <a:prstShdw prst="shdw17" dist="17961" dir="2700000">
                <a:srgbClr val="192A47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Aft>
                  <a:spcPct val="10000"/>
                </a:spcAft>
                <a:defRPr/>
              </a:pPr>
              <a:r>
                <a:rPr lang="en-US" b="1" u="sng" dirty="0">
                  <a:solidFill>
                    <a:prstClr val="white"/>
                  </a:solidFill>
                  <a:latin typeface="Calibri"/>
                </a:rPr>
                <a:t>Calculation</a:t>
              </a:r>
            </a:p>
            <a:p>
              <a:pPr algn="ctr" eaLnBrk="0" hangingPunct="0">
                <a:defRPr/>
              </a:pPr>
              <a:r>
                <a:rPr lang="en-US" sz="1400" dirty="0">
                  <a:solidFill>
                    <a:prstClr val="white"/>
                  </a:solidFill>
                  <a:latin typeface="Calibri"/>
                </a:rPr>
                <a:t>Cash = Currency + Deposits</a:t>
              </a: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 flipH="1">
              <a:off x="2995" y="2625"/>
              <a:ext cx="394" cy="4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638761" y="4002782"/>
            <a:ext cx="3032556" cy="877892"/>
            <a:chOff x="3744" y="2664"/>
            <a:chExt cx="1860" cy="553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4169" y="2849"/>
              <a:ext cx="1435" cy="368"/>
            </a:xfrm>
            <a:prstGeom prst="rect">
              <a:avLst/>
            </a:prstGeom>
            <a:solidFill>
              <a:srgbClr val="2A4677"/>
            </a:solidFill>
            <a:ln>
              <a:noFill/>
            </a:ln>
            <a:effectLst>
              <a:prstShdw prst="shdw17" dist="17961" dir="2700000">
                <a:srgbClr val="192A47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Aft>
                  <a:spcPct val="10000"/>
                </a:spcAft>
                <a:defRPr/>
              </a:pPr>
              <a:r>
                <a:rPr lang="en-US" b="1" u="sng" dirty="0">
                  <a:solidFill>
                    <a:prstClr val="white"/>
                  </a:solidFill>
                  <a:latin typeface="Calibri"/>
                </a:rPr>
                <a:t>Formulas</a:t>
              </a:r>
              <a:r>
                <a:rPr lang="en-US" dirty="0">
                  <a:solidFill>
                    <a:prstClr val="white"/>
                  </a:solidFill>
                  <a:latin typeface="Calibri"/>
                </a:rPr>
                <a:t/>
              </a:r>
              <a:br>
                <a:rPr lang="en-US" dirty="0">
                  <a:solidFill>
                    <a:prstClr val="white"/>
                  </a:solidFill>
                  <a:latin typeface="Calibri"/>
                </a:rPr>
              </a:br>
              <a:r>
                <a:rPr lang="en-US" sz="1400" dirty="0">
                  <a:solidFill>
                    <a:prstClr val="white"/>
                  </a:solidFill>
                  <a:latin typeface="Calibri"/>
                </a:rPr>
                <a:t>Cash ≥ 0</a:t>
              </a:r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H="1" flipV="1">
              <a:off x="3744" y="2664"/>
              <a:ext cx="389" cy="3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633152" y="4067631"/>
            <a:ext cx="1016101" cy="2322512"/>
            <a:chOff x="3544" y="2378"/>
            <a:chExt cx="274" cy="1463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544" y="3126"/>
              <a:ext cx="274" cy="715"/>
            </a:xfrm>
            <a:prstGeom prst="rect">
              <a:avLst/>
            </a:prstGeom>
            <a:solidFill>
              <a:srgbClr val="2A4677"/>
            </a:solidFill>
            <a:ln>
              <a:noFill/>
            </a:ln>
            <a:effectLst>
              <a:prstShdw prst="shdw17" dist="17961" dir="2700000">
                <a:srgbClr val="192A47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Aft>
                  <a:spcPct val="10000"/>
                </a:spcAft>
                <a:defRPr/>
              </a:pPr>
              <a:r>
                <a:rPr lang="en-US" b="1" u="sng" dirty="0">
                  <a:solidFill>
                    <a:prstClr val="white"/>
                  </a:solidFill>
                  <a:latin typeface="Calibri"/>
                </a:rPr>
                <a:t>Contexts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prstClr val="white"/>
                  </a:solidFill>
                  <a:latin typeface="Calibri"/>
                </a:rPr>
                <a:t>KWD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prstClr val="white"/>
                  </a:solidFill>
                  <a:latin typeface="Calibri"/>
                </a:rPr>
                <a:t>FY2014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prstClr val="white"/>
                  </a:solidFill>
                  <a:latin typeface="Calibri"/>
                </a:rPr>
                <a:t>Actual</a:t>
              </a: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3684" y="2378"/>
              <a:ext cx="1" cy="7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2646145" y="2551789"/>
            <a:ext cx="3260396" cy="1095375"/>
            <a:chOff x="1379" y="1771"/>
            <a:chExt cx="2000" cy="690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379" y="1771"/>
              <a:ext cx="1435" cy="483"/>
            </a:xfrm>
            <a:prstGeom prst="rect">
              <a:avLst/>
            </a:prstGeom>
            <a:solidFill>
              <a:srgbClr val="2A4677"/>
            </a:solidFill>
            <a:ln>
              <a:noFill/>
            </a:ln>
            <a:effectLst>
              <a:prstShdw prst="shdw17" dist="17961" dir="2700000">
                <a:srgbClr val="192A47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Aft>
                  <a:spcPct val="10000"/>
                </a:spcAft>
                <a:defRPr/>
              </a:pPr>
              <a:r>
                <a:rPr lang="en-US" b="1" u="sng" dirty="0">
                  <a:solidFill>
                    <a:prstClr val="white"/>
                  </a:solidFill>
                  <a:latin typeface="Calibri"/>
                </a:rPr>
                <a:t>Label</a:t>
              </a:r>
            </a:p>
            <a:p>
              <a:pPr algn="ctr" eaLnBrk="0" hangingPunct="0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cashCashEquivalentsAndShortTermInvestments</a:t>
              </a:r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 flipH="1" flipV="1">
              <a:off x="2832" y="2005"/>
              <a:ext cx="547" cy="4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6675327" y="2466068"/>
            <a:ext cx="2074685" cy="993529"/>
            <a:chOff x="3527" y="1684"/>
            <a:chExt cx="1254" cy="639"/>
          </a:xfrm>
        </p:grpSpPr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960" y="1684"/>
              <a:ext cx="821" cy="612"/>
            </a:xfrm>
            <a:prstGeom prst="rect">
              <a:avLst/>
            </a:prstGeom>
            <a:solidFill>
              <a:srgbClr val="2A4677"/>
            </a:solidFill>
            <a:ln>
              <a:noFill/>
            </a:ln>
            <a:effectLst>
              <a:prstShdw prst="shdw17" dist="17961" dir="2700000">
                <a:srgbClr val="192A47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Aft>
                  <a:spcPct val="10000"/>
                </a:spcAft>
                <a:defRPr/>
              </a:pPr>
              <a:r>
                <a:rPr lang="en-US" b="1" u="sng" dirty="0">
                  <a:solidFill>
                    <a:prstClr val="white"/>
                  </a:solidFill>
                  <a:latin typeface="Calibri"/>
                </a:rPr>
                <a:t>References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IAS 7 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Instructions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Ad Hoc disclosures</a:t>
              </a:r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V="1">
              <a:off x="3527" y="1981"/>
              <a:ext cx="364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4987893" y="1562875"/>
            <a:ext cx="2339943" cy="1670921"/>
            <a:chOff x="2693" y="1162"/>
            <a:chExt cx="1435" cy="1038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2693" y="1162"/>
              <a:ext cx="1435" cy="380"/>
            </a:xfrm>
            <a:prstGeom prst="rect">
              <a:avLst/>
            </a:prstGeom>
            <a:solidFill>
              <a:srgbClr val="2A4677"/>
            </a:solidFill>
            <a:ln>
              <a:noFill/>
            </a:ln>
            <a:effectLst>
              <a:prstShdw prst="shdw17" dist="17961" dir="2700000">
                <a:srgbClr val="192A47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Aft>
                  <a:spcPct val="10000"/>
                </a:spcAft>
                <a:defRPr/>
              </a:pPr>
              <a:r>
                <a:rPr lang="en-US" b="1" u="sng" dirty="0">
                  <a:solidFill>
                    <a:prstClr val="white"/>
                  </a:solidFill>
                  <a:latin typeface="Calibri"/>
                </a:rPr>
                <a:t>Presentation</a:t>
              </a:r>
            </a:p>
            <a:p>
              <a:pPr algn="ctr" eaLnBrk="0" hangingPunct="0">
                <a:defRPr/>
              </a:pPr>
              <a:r>
                <a:rPr lang="en-US" sz="1400" dirty="0">
                  <a:solidFill>
                    <a:prstClr val="white"/>
                  </a:solidFill>
                  <a:latin typeface="Calibri"/>
                </a:rPr>
                <a:t>Cash &amp; Cash Equivalents</a:t>
              </a:r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 flipH="1" flipV="1">
              <a:off x="3407" y="1696"/>
              <a:ext cx="3" cy="5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AutoShape 27"/>
          <p:cNvSpPr>
            <a:spLocks noChangeArrowheads="1"/>
          </p:cNvSpPr>
          <p:nvPr/>
        </p:nvSpPr>
        <p:spPr bwMode="auto">
          <a:xfrm>
            <a:off x="5358652" y="3252677"/>
            <a:ext cx="1573213" cy="1052513"/>
          </a:xfrm>
          <a:prstGeom prst="hexagon">
            <a:avLst>
              <a:gd name="adj" fmla="val 37368"/>
              <a:gd name="vf" fmla="val 115470"/>
            </a:avLst>
          </a:prstGeom>
          <a:gradFill rotWithShape="1">
            <a:gsLst>
              <a:gs pos="0">
                <a:srgbClr val="FF0000"/>
              </a:gs>
              <a:gs pos="100000">
                <a:schemeClr val="folHlink">
                  <a:alpha val="82001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Taxonomy</a:t>
            </a:r>
          </a:p>
          <a:p>
            <a:pPr algn="ctr" eaLnBrk="0" hangingPunct="0"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Item</a:t>
            </a:r>
          </a:p>
        </p:txBody>
      </p:sp>
      <p:sp>
        <p:nvSpPr>
          <p:cNvPr id="65" name="AutoShape 28"/>
          <p:cNvSpPr>
            <a:spLocks noChangeArrowheads="1"/>
          </p:cNvSpPr>
          <p:nvPr/>
        </p:nvSpPr>
        <p:spPr bwMode="auto">
          <a:xfrm>
            <a:off x="5358652" y="3252677"/>
            <a:ext cx="1573213" cy="1052513"/>
          </a:xfrm>
          <a:prstGeom prst="hexagon">
            <a:avLst>
              <a:gd name="adj" fmla="val 37368"/>
              <a:gd name="vf" fmla="val 115470"/>
            </a:avLst>
          </a:prstGeom>
          <a:solidFill>
            <a:srgbClr val="2A4677"/>
          </a:solidFill>
          <a:ln>
            <a:noFill/>
          </a:ln>
          <a:effectLst>
            <a:prstShdw prst="shdw17" dist="17961" dir="2700000">
              <a:srgbClr val="192A47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Data</a:t>
            </a:r>
            <a:br>
              <a:rPr lang="en-US" sz="2400" b="1" dirty="0">
                <a:solidFill>
                  <a:prstClr val="white"/>
                </a:solidFill>
                <a:latin typeface="Calibri"/>
              </a:rPr>
            </a:br>
            <a:r>
              <a:rPr lang="en-US" sz="2400" b="1" dirty="0">
                <a:solidFill>
                  <a:prstClr val="white"/>
                </a:solidFill>
                <a:latin typeface="Calibri"/>
              </a:rPr>
              <a:t>Item</a:t>
            </a:r>
          </a:p>
        </p:txBody>
      </p:sp>
      <p:sp>
        <p:nvSpPr>
          <p:cNvPr id="66" name="AutoShape 29"/>
          <p:cNvSpPr>
            <a:spLocks noChangeArrowheads="1"/>
          </p:cNvSpPr>
          <p:nvPr/>
        </p:nvSpPr>
        <p:spPr bwMode="auto">
          <a:xfrm>
            <a:off x="5357420" y="3254864"/>
            <a:ext cx="1573213" cy="1052513"/>
          </a:xfrm>
          <a:prstGeom prst="hexagon">
            <a:avLst>
              <a:gd name="adj" fmla="val 37368"/>
              <a:gd name="vf" fmla="val 115470"/>
            </a:avLst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Taxonomy</a:t>
            </a:r>
          </a:p>
          <a:p>
            <a:pPr algn="ctr" eaLnBrk="0" hangingPunct="0"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Item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985717" y="1448785"/>
            <a:ext cx="2377440" cy="827919"/>
          </a:xfrm>
          <a:prstGeom prst="rect">
            <a:avLst/>
          </a:prstGeom>
          <a:solidFill>
            <a:srgbClr val="2A4677"/>
          </a:solidFill>
          <a:ln>
            <a:noFill/>
          </a:ln>
          <a:effectLst>
            <a:prstShdw prst="shdw17" dist="17961" dir="2700000">
              <a:srgbClr val="192A47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Aft>
                <a:spcPct val="10000"/>
              </a:spcAft>
              <a:defRPr/>
            </a:pPr>
            <a:r>
              <a:rPr lang="en-US" b="1" u="sng" dirty="0">
                <a:solidFill>
                  <a:prstClr val="white"/>
                </a:solidFill>
                <a:latin typeface="Calibri"/>
              </a:rPr>
              <a:t>Presentation</a:t>
            </a:r>
          </a:p>
          <a:p>
            <a:pPr algn="ctr" eaLnBrk="0" hangingPunct="0">
              <a:defRPr/>
            </a:pPr>
            <a:r>
              <a:rPr lang="en-US" sz="1400" dirty="0" err="1">
                <a:solidFill>
                  <a:prstClr val="white"/>
                </a:solidFill>
                <a:latin typeface="Calibri"/>
              </a:rPr>
              <a:t>Comptant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et </a:t>
            </a:r>
            <a:r>
              <a:rPr lang="en-US" sz="1400" dirty="0" err="1">
                <a:solidFill>
                  <a:prstClr val="white"/>
                </a:solidFill>
                <a:latin typeface="Calibri"/>
              </a:rPr>
              <a:t>Comptant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Equivalents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985717" y="1525729"/>
            <a:ext cx="2377440" cy="674031"/>
          </a:xfrm>
          <a:prstGeom prst="rect">
            <a:avLst/>
          </a:prstGeom>
          <a:solidFill>
            <a:srgbClr val="2A4677"/>
          </a:solidFill>
          <a:ln>
            <a:noFill/>
          </a:ln>
          <a:effectLst>
            <a:prstShdw prst="shdw17" dist="17961" dir="2700000">
              <a:srgbClr val="192A47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Aft>
                <a:spcPct val="10000"/>
              </a:spcAft>
              <a:defRPr/>
            </a:pPr>
            <a:r>
              <a:rPr lang="en-US" b="1" u="sng">
                <a:solidFill>
                  <a:prstClr val="white"/>
                </a:solidFill>
                <a:latin typeface="Calibri"/>
              </a:rPr>
              <a:t>Presentation</a:t>
            </a:r>
          </a:p>
          <a:p>
            <a:pPr algn="ctr" eaLnBrk="0" hangingPunct="0">
              <a:defRPr/>
            </a:pPr>
            <a:r>
              <a:rPr lang="en-US">
                <a:solidFill>
                  <a:prstClr val="white"/>
                </a:solidFill>
                <a:latin typeface="Arial Narrow" pitchFamily="34" charset="0"/>
              </a:rPr>
              <a:t>Geld &amp; Geld nahe Mittel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4985717" y="1525729"/>
            <a:ext cx="2377440" cy="674031"/>
          </a:xfrm>
          <a:prstGeom prst="rect">
            <a:avLst/>
          </a:prstGeom>
          <a:solidFill>
            <a:srgbClr val="2A4677"/>
          </a:solidFill>
          <a:ln>
            <a:noFill/>
          </a:ln>
          <a:effectLst>
            <a:prstShdw prst="shdw17" dist="17961" dir="2700000">
              <a:srgbClr val="192A47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Aft>
                <a:spcPct val="10000"/>
              </a:spcAft>
              <a:defRPr/>
            </a:pPr>
            <a:r>
              <a:rPr lang="en-US" b="1" u="sng" dirty="0">
                <a:solidFill>
                  <a:prstClr val="white"/>
                </a:solidFill>
                <a:latin typeface="Calibri"/>
              </a:rPr>
              <a:t>Presentation</a:t>
            </a:r>
          </a:p>
          <a:p>
            <a:pPr algn="ctr" eaLnBrk="0" hangingPunct="0">
              <a:defRPr/>
            </a:pPr>
            <a:r>
              <a:rPr lang="en-US" dirty="0" err="1">
                <a:solidFill>
                  <a:prstClr val="white"/>
                </a:solidFill>
                <a:latin typeface="Arial Narrow" pitchFamily="34" charset="0"/>
              </a:rPr>
              <a:t>Kas</a:t>
            </a:r>
            <a:r>
              <a:rPr lang="en-US" dirty="0">
                <a:solidFill>
                  <a:prstClr val="white"/>
                </a:solidFill>
                <a:latin typeface="Arial Narrow" pitchFamily="34" charset="0"/>
              </a:rPr>
              <a:t> en </a:t>
            </a:r>
            <a:r>
              <a:rPr lang="en-US" dirty="0" err="1">
                <a:solidFill>
                  <a:prstClr val="white"/>
                </a:solidFill>
                <a:latin typeface="Arial Narrow" pitchFamily="34" charset="0"/>
              </a:rPr>
              <a:t>Geldmiddelen</a:t>
            </a:r>
            <a:endParaRPr lang="en-US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985717" y="1525729"/>
            <a:ext cx="2377440" cy="674031"/>
          </a:xfrm>
          <a:prstGeom prst="rect">
            <a:avLst/>
          </a:prstGeom>
          <a:solidFill>
            <a:srgbClr val="2A4677"/>
          </a:solidFill>
          <a:ln>
            <a:noFill/>
          </a:ln>
          <a:effectLst>
            <a:prstShdw prst="shdw17" dist="17961" dir="2700000">
              <a:srgbClr val="192A47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Aft>
                <a:spcPct val="10000"/>
              </a:spcAft>
              <a:defRPr/>
            </a:pPr>
            <a:r>
              <a:rPr lang="en-US" b="1" u="sng">
                <a:solidFill>
                  <a:prstClr val="white"/>
                </a:solidFill>
                <a:latin typeface="Calibri"/>
              </a:rPr>
              <a:t>Presentation</a:t>
            </a:r>
          </a:p>
          <a:p>
            <a:pPr algn="ctr" eaLnBrk="0" hangingPunct="0">
              <a:defRPr/>
            </a:pPr>
            <a:r>
              <a:rPr lang="zh-CN" altLang="en-US">
                <a:solidFill>
                  <a:prstClr val="white"/>
                </a:solidFill>
                <a:latin typeface="Arial Narrow" pitchFamily="34" charset="0"/>
                <a:ea typeface="SimSun" pitchFamily="2" charset="-122"/>
              </a:rPr>
              <a:t>现金与现金等价物</a:t>
            </a: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4985717" y="1525729"/>
            <a:ext cx="2377440" cy="674031"/>
          </a:xfrm>
          <a:prstGeom prst="rect">
            <a:avLst/>
          </a:prstGeom>
          <a:solidFill>
            <a:srgbClr val="2A4677"/>
          </a:solidFill>
          <a:ln>
            <a:noFill/>
          </a:ln>
          <a:effectLst>
            <a:prstShdw prst="shdw17" dist="17961" dir="2700000">
              <a:srgbClr val="192A47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Aft>
                <a:spcPct val="10000"/>
              </a:spcAft>
              <a:defRPr/>
            </a:pPr>
            <a:r>
              <a:rPr lang="en-US" b="1" u="sng">
                <a:solidFill>
                  <a:prstClr val="white"/>
                </a:solidFill>
                <a:latin typeface="Calibri"/>
              </a:rPr>
              <a:t>Presentation</a:t>
            </a:r>
          </a:p>
          <a:p>
            <a:pPr algn="ctr" eaLnBrk="0" hangingPunct="0">
              <a:defRPr/>
            </a:pPr>
            <a:r>
              <a:rPr lang="ja-JP" altLang="en-US">
                <a:solidFill>
                  <a:prstClr val="white"/>
                </a:solidFill>
                <a:latin typeface="Arial Narrow" pitchFamily="34" charset="0"/>
                <a:ea typeface="ＭＳ Ｐゴシック" pitchFamily="34" charset="-128"/>
              </a:rPr>
              <a:t>現金及び現金等価物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985717" y="1387225"/>
            <a:ext cx="2377440" cy="951030"/>
          </a:xfrm>
          <a:prstGeom prst="rect">
            <a:avLst/>
          </a:prstGeom>
          <a:solidFill>
            <a:srgbClr val="2A4677"/>
          </a:solidFill>
          <a:ln>
            <a:noFill/>
          </a:ln>
          <a:effectLst>
            <a:prstShdw prst="shdw17" dist="17961" dir="2700000">
              <a:srgbClr val="192A47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Aft>
                <a:spcPct val="10000"/>
              </a:spcAft>
              <a:defRPr/>
            </a:pPr>
            <a:r>
              <a:rPr lang="en-US" b="1" u="sng" dirty="0">
                <a:solidFill>
                  <a:prstClr val="white"/>
                </a:solidFill>
                <a:latin typeface="Calibri"/>
              </a:rPr>
              <a:t>Presentation</a:t>
            </a:r>
          </a:p>
          <a:p>
            <a:pPr algn="ctr" eaLnBrk="0" hangingPunct="0">
              <a:defRPr/>
            </a:pPr>
            <a:r>
              <a:rPr lang="ar-KW" altLang="ja-JP" dirty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النقد والنقد المعادل</a:t>
            </a:r>
          </a:p>
          <a:p>
            <a:pPr algn="ctr" eaLnBrk="0" hangingPunct="0">
              <a:defRPr/>
            </a:pPr>
            <a:endParaRPr lang="en-US" altLang="ja-JP" dirty="0">
              <a:solidFill>
                <a:prstClr val="white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1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03512" y="1703305"/>
            <a:ext cx="3566160" cy="3566160"/>
            <a:chOff x="179512" y="1703305"/>
            <a:chExt cx="3566160" cy="3566160"/>
          </a:xfrm>
        </p:grpSpPr>
        <p:sp>
          <p:nvSpPr>
            <p:cNvPr id="12" name="Oval 11"/>
            <p:cNvSpPr/>
            <p:nvPr/>
          </p:nvSpPr>
          <p:spPr>
            <a:xfrm>
              <a:off x="179512" y="1703305"/>
              <a:ext cx="3566160" cy="3566160"/>
            </a:xfrm>
            <a:prstGeom prst="ellipse">
              <a:avLst/>
            </a:prstGeom>
            <a:solidFill>
              <a:srgbClr val="F0F5FA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142" y="2051104"/>
              <a:ext cx="1097280" cy="10972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482" y="3347410"/>
              <a:ext cx="1117644" cy="10972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347410"/>
              <a:ext cx="1097280" cy="109728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8" y="2668678"/>
            <a:ext cx="3546975" cy="16354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16884" y="2965077"/>
            <a:ext cx="1177427" cy="1042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VS.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-27384"/>
            <a:ext cx="8507288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Think of it as a unique bar code</a:t>
            </a:r>
            <a:endParaRPr lang="ar-KW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57" y="137328"/>
            <a:ext cx="2425355" cy="69939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03512" y="980728"/>
            <a:ext cx="49705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EC8EC-0F4B-4CDB-8AC0-556EC31B66C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24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03512" y="1340773"/>
            <a:ext cx="8507288" cy="447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EEECE1">
                  <a:lumMod val="50000"/>
                </a:srgbClr>
              </a:buClr>
              <a:buNone/>
              <a:defRPr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35696" y="1236283"/>
            <a:ext cx="9032304" cy="4145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 descr="XBRL in plain english - YouTube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2" t="14300" r="17266" b="50825"/>
          <a:stretch/>
        </p:blipFill>
        <p:spPr>
          <a:xfrm>
            <a:off x="7467609" y="4856917"/>
            <a:ext cx="2666999" cy="188475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54221" y="2213043"/>
            <a:ext cx="6823584" cy="2345103"/>
            <a:chOff x="672143" y="2004443"/>
            <a:chExt cx="6823584" cy="234510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/>
            <a:srcRect t="11420" b="11907"/>
            <a:stretch/>
          </p:blipFill>
          <p:spPr>
            <a:xfrm>
              <a:off x="3565171" y="2154560"/>
              <a:ext cx="3930556" cy="219498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143" y="2004443"/>
              <a:ext cx="2299658" cy="2299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81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Needs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163" y="1710165"/>
            <a:ext cx="2744316" cy="251562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2567227">
            <a:off x="4116681" y="2439361"/>
            <a:ext cx="1008112" cy="3200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72445" y="1328541"/>
            <a:ext cx="3073050" cy="1002722"/>
          </a:xfrm>
          <a:prstGeom prst="roundRect">
            <a:avLst/>
          </a:prstGeom>
          <a:solidFill>
            <a:srgbClr val="00206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2"/>
                </a:solidFill>
              </a:rPr>
              <a:t>Because the world is changing rapidly, information readiness and availability becomes more and more </a:t>
            </a:r>
            <a:r>
              <a:rPr lang="en-US" sz="1400" dirty="0" smtClean="0">
                <a:solidFill>
                  <a:schemeClr val="tx2"/>
                </a:solidFill>
              </a:rPr>
              <a:t>crucial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568628">
            <a:off x="7267814" y="2412852"/>
            <a:ext cx="1008112" cy="3200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07599" y="1390311"/>
            <a:ext cx="2686178" cy="940952"/>
          </a:xfrm>
          <a:prstGeom prst="roundRect">
            <a:avLst/>
          </a:prstGeom>
          <a:solidFill>
            <a:srgbClr val="00206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2"/>
                </a:solidFill>
              </a:rPr>
              <a:t>Information should be inter-exchangeable and not subject to interpretation differences</a:t>
            </a:r>
          </a:p>
        </p:txBody>
      </p:sp>
      <p:sp>
        <p:nvSpPr>
          <p:cNvPr id="9" name="Right Arrow 8"/>
          <p:cNvSpPr/>
          <p:nvPr/>
        </p:nvSpPr>
        <p:spPr>
          <a:xfrm rot="2358219">
            <a:off x="7236547" y="3843642"/>
            <a:ext cx="1008112" cy="3200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336220" y="3586944"/>
            <a:ext cx="3020402" cy="1797856"/>
          </a:xfrm>
          <a:prstGeom prst="roundRect">
            <a:avLst/>
          </a:prstGeom>
          <a:solidFill>
            <a:srgbClr val="00206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2"/>
                </a:solidFill>
              </a:rPr>
              <a:t>Regulators, Investors and other market participants are in need of more accurate and reliable business and financial information that can be delivered promptly to help them make informed financial decisions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5829298" y="4547414"/>
            <a:ext cx="913005" cy="3200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12496" y="5215629"/>
            <a:ext cx="2346607" cy="1161257"/>
          </a:xfrm>
          <a:prstGeom prst="roundRect">
            <a:avLst/>
          </a:prstGeom>
          <a:solidFill>
            <a:srgbClr val="00206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2"/>
                </a:solidFill>
              </a:rPr>
              <a:t>Reporting and Review burdens for both the regulatory bodies and filers need to be reduced</a:t>
            </a:r>
          </a:p>
        </p:txBody>
      </p:sp>
      <p:sp>
        <p:nvSpPr>
          <p:cNvPr id="13" name="Right Arrow 12"/>
          <p:cNvSpPr/>
          <p:nvPr/>
        </p:nvSpPr>
        <p:spPr>
          <a:xfrm rot="8456139">
            <a:off x="4142062" y="3823265"/>
            <a:ext cx="1008112" cy="3200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67556" y="3586943"/>
            <a:ext cx="2707487" cy="1161257"/>
          </a:xfrm>
          <a:prstGeom prst="roundRect">
            <a:avLst/>
          </a:prstGeom>
          <a:solidFill>
            <a:srgbClr val="AE852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2"/>
                </a:solidFill>
              </a:rPr>
              <a:t>Technology is more and more capable in supporting these new demands on communication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5166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 smtClean="0"/>
              <a:t>Key </a:t>
            </a:r>
            <a:r>
              <a:rPr lang="en-US" sz="2000" dirty="0"/>
              <a:t>stakeholders in XBRL initiative</a:t>
            </a:r>
            <a:endParaRPr lang="en-GB" sz="2000" dirty="0"/>
          </a:p>
        </p:txBody>
      </p:sp>
      <p:sp>
        <p:nvSpPr>
          <p:cNvPr id="18" name="Oval 17"/>
          <p:cNvSpPr/>
          <p:nvPr/>
        </p:nvSpPr>
        <p:spPr>
          <a:xfrm>
            <a:off x="2927648" y="2133600"/>
            <a:ext cx="6336704" cy="3240360"/>
          </a:xfrm>
          <a:prstGeom prst="ellipse">
            <a:avLst/>
          </a:prstGeom>
          <a:noFill/>
          <a:ln w="38100">
            <a:solidFill>
              <a:srgbClr val="AE852D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1842356" y="2712368"/>
            <a:ext cx="2286000" cy="914400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+mj-lt"/>
              </a:rPr>
              <a:t>Financial &amp; Securities Regulators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953000" y="1568760"/>
            <a:ext cx="2286000" cy="914400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+mj-lt"/>
              </a:rPr>
              <a:t>Stock Exchange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63644" y="2712368"/>
            <a:ext cx="2286000" cy="914400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+mj-lt"/>
              </a:rPr>
              <a:t>Filers - Corporates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927648" y="4800600"/>
            <a:ext cx="2286000" cy="914400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+mj-lt"/>
              </a:rPr>
              <a:t>Auditors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78352" y="4800600"/>
            <a:ext cx="2286000" cy="914400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+mj-lt"/>
              </a:rPr>
              <a:t>Consumers of financial &amp; non-financial data – Analysts / Investors</a:t>
            </a:r>
          </a:p>
        </p:txBody>
      </p:sp>
      <p:sp>
        <p:nvSpPr>
          <p:cNvPr id="24" name="Round Diagonal Corner Rectangle 23"/>
          <p:cNvSpPr/>
          <p:nvPr/>
        </p:nvSpPr>
        <p:spPr>
          <a:xfrm>
            <a:off x="4800600" y="3048000"/>
            <a:ext cx="2590800" cy="1143000"/>
          </a:xfrm>
          <a:prstGeom prst="round2DiagRect">
            <a:avLst/>
          </a:prstGeom>
          <a:solidFill>
            <a:srgbClr val="AE852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400" kern="0" dirty="0">
                <a:solidFill>
                  <a:prstClr val="white"/>
                </a:solidFill>
                <a:latin typeface="+mj-lt"/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14306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 smtClean="0"/>
              <a:t>Efficiency brought about by the XBRL Project to the Kuwaiti Market</a:t>
            </a:r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15111" y="1245284"/>
            <a:ext cx="6579927" cy="4833258"/>
            <a:chOff x="5315111" y="1245284"/>
            <a:chExt cx="6579927" cy="4833258"/>
          </a:xfrm>
        </p:grpSpPr>
        <p:grpSp>
          <p:nvGrpSpPr>
            <p:cNvPr id="67" name="Group 66"/>
            <p:cNvGrpSpPr/>
            <p:nvPr/>
          </p:nvGrpSpPr>
          <p:grpSpPr>
            <a:xfrm>
              <a:off x="7622714" y="1245284"/>
              <a:ext cx="4272324" cy="4833258"/>
              <a:chOff x="2741923" y="1328839"/>
              <a:chExt cx="4272323" cy="483325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741923" y="1328839"/>
                <a:ext cx="4272323" cy="483325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850780" y="1449364"/>
                <a:ext cx="3941668" cy="387191"/>
              </a:xfrm>
              <a:prstGeom prst="round2SameRect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b="1" kern="0" dirty="0">
                    <a:solidFill>
                      <a:prstClr val="white"/>
                    </a:solidFill>
                    <a:latin typeface="Calibri"/>
                  </a:rPr>
                  <a:t>TARGET</a:t>
                </a:r>
                <a:r>
                  <a:rPr lang="en-US" sz="1200" b="1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en-US" b="1" kern="0" dirty="0">
                    <a:solidFill>
                      <a:prstClr val="white"/>
                    </a:solidFill>
                    <a:latin typeface="Calibri"/>
                  </a:rPr>
                  <a:t>STATE</a:t>
                </a:r>
                <a:endParaRPr lang="en-SG" sz="1200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4561587" y="2203269"/>
                <a:ext cx="478044" cy="3779760"/>
              </a:xfrm>
              <a:prstGeom prst="rect">
                <a:avLst/>
              </a:prstGeom>
              <a:solidFill>
                <a:srgbClr val="4BACC6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anchor="ctr" anchorCtr="1"/>
              <a:lstStyle/>
              <a:p>
                <a:pPr eaLnBrk="0" hangingPunct="0">
                  <a:defRPr/>
                </a:pPr>
                <a:r>
                  <a:rPr lang="en-US" sz="2000" b="1" kern="0" dirty="0">
                    <a:solidFill>
                      <a:prstClr val="black"/>
                    </a:solidFill>
                    <a:latin typeface="Calibri"/>
                  </a:rPr>
                  <a:t>XBRL</a:t>
                </a:r>
                <a:endParaRPr lang="en-SG" sz="2000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2" name="Straight Connector 71"/>
              <p:cNvCxnSpPr>
                <a:cxnSpLocks noChangeShapeType="1"/>
                <a:endCxn id="71" idx="1"/>
              </p:cNvCxnSpPr>
              <p:nvPr/>
            </p:nvCxnSpPr>
            <p:spPr bwMode="auto">
              <a:xfrm>
                <a:off x="4003869" y="2566925"/>
                <a:ext cx="557718" cy="1526225"/>
              </a:xfrm>
              <a:prstGeom prst="line">
                <a:avLst/>
              </a:prstGeom>
              <a:solidFill>
                <a:srgbClr val="00686A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73" name="Straight Connector 72"/>
              <p:cNvCxnSpPr>
                <a:cxnSpLocks noChangeShapeType="1"/>
                <a:endCxn id="71" idx="1"/>
              </p:cNvCxnSpPr>
              <p:nvPr/>
            </p:nvCxnSpPr>
            <p:spPr bwMode="auto">
              <a:xfrm>
                <a:off x="4003869" y="3574585"/>
                <a:ext cx="557718" cy="518565"/>
              </a:xfrm>
              <a:prstGeom prst="line">
                <a:avLst/>
              </a:prstGeom>
              <a:solidFill>
                <a:srgbClr val="00686A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74" name="Straight Connector 73"/>
              <p:cNvCxnSpPr>
                <a:cxnSpLocks noChangeShapeType="1"/>
                <a:endCxn id="71" idx="1"/>
              </p:cNvCxnSpPr>
              <p:nvPr/>
            </p:nvCxnSpPr>
            <p:spPr bwMode="auto">
              <a:xfrm flipV="1">
                <a:off x="4003869" y="4093150"/>
                <a:ext cx="557718" cy="489101"/>
              </a:xfrm>
              <a:prstGeom prst="line">
                <a:avLst/>
              </a:prstGeom>
              <a:solidFill>
                <a:srgbClr val="00686A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75" name="Straight Connector 74"/>
              <p:cNvCxnSpPr>
                <a:cxnSpLocks noChangeShapeType="1"/>
                <a:endCxn id="71" idx="1"/>
              </p:cNvCxnSpPr>
              <p:nvPr/>
            </p:nvCxnSpPr>
            <p:spPr bwMode="auto">
              <a:xfrm flipV="1">
                <a:off x="4003869" y="4093150"/>
                <a:ext cx="557718" cy="1496763"/>
              </a:xfrm>
              <a:prstGeom prst="line">
                <a:avLst/>
              </a:prstGeom>
              <a:solidFill>
                <a:srgbClr val="00686A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76" name="Straight Connector 75"/>
              <p:cNvCxnSpPr>
                <a:cxnSpLocks noChangeShapeType="1"/>
                <a:endCxn id="71" idx="3"/>
              </p:cNvCxnSpPr>
              <p:nvPr/>
            </p:nvCxnSpPr>
            <p:spPr bwMode="auto">
              <a:xfrm flipH="1">
                <a:off x="5039630" y="2566925"/>
                <a:ext cx="478045" cy="1526225"/>
              </a:xfrm>
              <a:prstGeom prst="line">
                <a:avLst/>
              </a:prstGeom>
              <a:solidFill>
                <a:srgbClr val="00686A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77" name="Straight Connector 76"/>
              <p:cNvCxnSpPr>
                <a:cxnSpLocks noChangeShapeType="1"/>
                <a:endCxn id="71" idx="3"/>
              </p:cNvCxnSpPr>
              <p:nvPr/>
            </p:nvCxnSpPr>
            <p:spPr bwMode="auto">
              <a:xfrm flipH="1">
                <a:off x="5039630" y="3574585"/>
                <a:ext cx="478045" cy="518565"/>
              </a:xfrm>
              <a:prstGeom prst="line">
                <a:avLst/>
              </a:prstGeom>
              <a:solidFill>
                <a:srgbClr val="00686A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78" name="Straight Connector 77"/>
              <p:cNvCxnSpPr>
                <a:cxnSpLocks noChangeShapeType="1"/>
                <a:stCxn id="71" idx="3"/>
              </p:cNvCxnSpPr>
              <p:nvPr/>
            </p:nvCxnSpPr>
            <p:spPr bwMode="auto">
              <a:xfrm>
                <a:off x="5039630" y="4093150"/>
                <a:ext cx="478044" cy="489095"/>
              </a:xfrm>
              <a:prstGeom prst="line">
                <a:avLst/>
              </a:prstGeom>
              <a:solidFill>
                <a:srgbClr val="00686A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79" name="Straight Connector 78"/>
              <p:cNvCxnSpPr>
                <a:cxnSpLocks noChangeShapeType="1"/>
                <a:stCxn id="71" idx="3"/>
              </p:cNvCxnSpPr>
              <p:nvPr/>
            </p:nvCxnSpPr>
            <p:spPr bwMode="auto">
              <a:xfrm>
                <a:off x="5039630" y="4093150"/>
                <a:ext cx="478044" cy="1496756"/>
              </a:xfrm>
              <a:prstGeom prst="line">
                <a:avLst/>
              </a:prstGeom>
              <a:solidFill>
                <a:srgbClr val="00686A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  <a:extLst/>
            </p:spPr>
          </p:cxnSp>
          <p:sp>
            <p:nvSpPr>
              <p:cNvPr id="80" name="Rectangle 79"/>
              <p:cNvSpPr/>
              <p:nvPr/>
            </p:nvSpPr>
            <p:spPr bwMode="auto">
              <a:xfrm>
                <a:off x="5502659" y="2217448"/>
                <a:ext cx="1059052" cy="78494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 anchorCtr="0"/>
              <a:lstStyle/>
              <a:p>
                <a:pPr algn="ctr" eaLnBrk="0" hangingPunct="0">
                  <a:defRPr/>
                </a:pPr>
                <a:r>
                  <a:rPr lang="en-US" sz="1000" b="1" kern="0" dirty="0">
                    <a:solidFill>
                      <a:schemeClr val="tx2"/>
                    </a:solidFill>
                    <a:latin typeface="+mj-lt"/>
                  </a:rPr>
                  <a:t>Capital Markets Authority</a:t>
                </a:r>
              </a:p>
              <a:p>
                <a:pPr algn="ctr" eaLnBrk="0" hangingPunct="0">
                  <a:defRPr/>
                </a:pPr>
                <a:r>
                  <a:rPr lang="en-US" sz="1200" b="1" kern="0" dirty="0">
                    <a:solidFill>
                      <a:schemeClr val="tx2"/>
                    </a:solidFill>
                    <a:latin typeface="+mj-lt"/>
                  </a:rPr>
                  <a:t>CMA</a:t>
                </a:r>
                <a:endParaRPr lang="en-SG" sz="1200" b="1" kern="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5502659" y="3229482"/>
                <a:ext cx="1059052" cy="812134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 anchorCtr="0"/>
              <a:lstStyle/>
              <a:p>
                <a:pPr algn="ctr" eaLnBrk="0" hangingPunct="0">
                  <a:defRPr/>
                </a:pPr>
                <a:r>
                  <a:rPr lang="en-US" sz="1000" b="1" kern="0" dirty="0">
                    <a:solidFill>
                      <a:schemeClr val="tx2"/>
                    </a:solidFill>
                    <a:latin typeface="+mj-lt"/>
                  </a:rPr>
                  <a:t>Ministry of Commerce and Industry</a:t>
                </a:r>
              </a:p>
              <a:p>
                <a:pPr algn="ctr" eaLnBrk="0" hangingPunct="0">
                  <a:defRPr/>
                </a:pPr>
                <a:r>
                  <a:rPr lang="en-US" sz="1200" b="1" kern="0" dirty="0">
                    <a:solidFill>
                      <a:schemeClr val="tx2"/>
                    </a:solidFill>
                    <a:latin typeface="+mj-lt"/>
                  </a:rPr>
                  <a:t>MOCI</a:t>
                </a:r>
                <a:endParaRPr lang="en-SG" sz="1200" b="1" kern="0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5502659" y="4230267"/>
                <a:ext cx="1059052" cy="80482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 anchorCtr="0"/>
              <a:lstStyle/>
              <a:p>
                <a:pPr algn="ctr" eaLnBrk="0" hangingPunct="0">
                  <a:defRPr/>
                </a:pPr>
                <a:r>
                  <a:rPr lang="en-US" sz="1000" b="1" kern="0" dirty="0">
                    <a:solidFill>
                      <a:schemeClr val="tx2"/>
                    </a:solidFill>
                    <a:latin typeface="+mj-lt"/>
                  </a:rPr>
                  <a:t>Boursa Kuwait</a:t>
                </a:r>
              </a:p>
              <a:p>
                <a:pPr algn="ctr" eaLnBrk="0" hangingPunct="0">
                  <a:defRPr/>
                </a:pPr>
                <a:r>
                  <a:rPr lang="en-SG" sz="1200" b="1" kern="0" dirty="0">
                    <a:solidFill>
                      <a:schemeClr val="tx2"/>
                    </a:solidFill>
                    <a:latin typeface="+mj-lt"/>
                  </a:rPr>
                  <a:t>BK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5502659" y="5185257"/>
                <a:ext cx="1059052" cy="8027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 anchorCtr="0"/>
              <a:lstStyle/>
              <a:p>
                <a:pPr algn="ctr" eaLnBrk="0" hangingPunct="0">
                  <a:defRPr/>
                </a:pPr>
                <a:r>
                  <a:rPr lang="en-US" sz="1000" b="1" kern="0" dirty="0">
                    <a:latin typeface="+mj-lt"/>
                  </a:rPr>
                  <a:t>Central Bank of Kuwait</a:t>
                </a:r>
              </a:p>
              <a:p>
                <a:pPr algn="ctr" eaLnBrk="0" hangingPunct="0">
                  <a:defRPr/>
                </a:pPr>
                <a:r>
                  <a:rPr lang="en-SG" sz="1200" b="1" kern="0" dirty="0">
                    <a:latin typeface="+mj-lt"/>
                  </a:rPr>
                  <a:t>CBK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2977228" y="2217448"/>
                <a:ext cx="1059052" cy="698217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 anchorCtr="0"/>
              <a:lstStyle/>
              <a:p>
                <a:pPr algn="ctr" eaLnBrk="0" hangingPunct="0">
                  <a:defRPr/>
                </a:pPr>
                <a:r>
                  <a:rPr lang="en-US" sz="1200" b="1" kern="0" dirty="0">
                    <a:solidFill>
                      <a:srgbClr val="FBFBF7"/>
                    </a:solidFill>
                    <a:latin typeface="+mj-lt"/>
                  </a:rPr>
                  <a:t>Listed Company</a:t>
                </a:r>
                <a:endParaRPr lang="en-SG" sz="1200" b="1" kern="0" dirty="0">
                  <a:solidFill>
                    <a:srgbClr val="FBFBF7"/>
                  </a:solidFill>
                  <a:latin typeface="+mj-lt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977228" y="3229478"/>
                <a:ext cx="1059052" cy="698217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 anchorCtr="0"/>
              <a:lstStyle/>
              <a:p>
                <a:pPr algn="ctr" eaLnBrk="0" hangingPunct="0">
                  <a:defRPr/>
                </a:pPr>
                <a:r>
                  <a:rPr lang="en-US" sz="1200" b="1" kern="0" dirty="0">
                    <a:solidFill>
                      <a:srgbClr val="FBFBF7"/>
                    </a:solidFill>
                    <a:latin typeface="+mj-lt"/>
                  </a:rPr>
                  <a:t>Mutual Fund</a:t>
                </a:r>
                <a:endParaRPr lang="en-SG" sz="1200" b="1" kern="0" dirty="0">
                  <a:solidFill>
                    <a:srgbClr val="FBFBF7"/>
                  </a:solidFill>
                  <a:latin typeface="+mj-lt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977228" y="4241510"/>
                <a:ext cx="1059052" cy="698217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 anchorCtr="0"/>
              <a:lstStyle/>
              <a:p>
                <a:pPr algn="ctr" eaLnBrk="0" hangingPunct="0">
                  <a:defRPr/>
                </a:pPr>
                <a:r>
                  <a:rPr lang="en-US" sz="1200" b="1" kern="0" dirty="0">
                    <a:solidFill>
                      <a:srgbClr val="FBFBF7"/>
                    </a:solidFill>
                    <a:latin typeface="+mj-lt"/>
                  </a:rPr>
                  <a:t>Non-listed Company</a:t>
                </a:r>
                <a:endParaRPr lang="en-SG" sz="1200" b="1" kern="0" dirty="0">
                  <a:solidFill>
                    <a:srgbClr val="FBFBF7"/>
                  </a:solidFill>
                  <a:latin typeface="+mj-lt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977228" y="5253540"/>
                <a:ext cx="1059052" cy="698217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 anchorCtr="0"/>
              <a:lstStyle/>
              <a:p>
                <a:pPr algn="ctr" eaLnBrk="0" hangingPunct="0">
                  <a:defRPr/>
                </a:pPr>
                <a:r>
                  <a:rPr lang="en-US" sz="1200" b="1" kern="0" dirty="0">
                    <a:solidFill>
                      <a:srgbClr val="FBFBF7"/>
                    </a:solidFill>
                    <a:latin typeface="+mj-lt"/>
                  </a:rPr>
                  <a:t>Brokerage Firm</a:t>
                </a:r>
                <a:endParaRPr lang="en-SG" sz="1200" b="1" kern="0" dirty="0">
                  <a:solidFill>
                    <a:srgbClr val="FBFBF7"/>
                  </a:solidFill>
                  <a:latin typeface="+mj-lt"/>
                </a:endParaRPr>
              </a:p>
            </p:txBody>
          </p:sp>
        </p:grpSp>
        <p:sp>
          <p:nvSpPr>
            <p:cNvPr id="5" name="Right Arrow 4"/>
            <p:cNvSpPr/>
            <p:nvPr/>
          </p:nvSpPr>
          <p:spPr>
            <a:xfrm>
              <a:off x="5315111" y="3442867"/>
              <a:ext cx="1611086" cy="438092"/>
            </a:xfrm>
            <a:prstGeom prst="rightArrow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00231" y="1260857"/>
            <a:ext cx="4272323" cy="4833259"/>
            <a:chOff x="703437" y="1229539"/>
            <a:chExt cx="4272323" cy="4833259"/>
          </a:xfrm>
        </p:grpSpPr>
        <p:sp>
          <p:nvSpPr>
            <p:cNvPr id="29" name="Rectangle 28"/>
            <p:cNvSpPr/>
            <p:nvPr/>
          </p:nvSpPr>
          <p:spPr>
            <a:xfrm>
              <a:off x="703437" y="1229539"/>
              <a:ext cx="4272323" cy="4833259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2294" y="1350064"/>
              <a:ext cx="3941670" cy="387191"/>
            </a:xfrm>
            <a:prstGeom prst="round2Same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Calibri"/>
                </a:rPr>
                <a:t>CURRENT</a:t>
              </a:r>
              <a:r>
                <a:rPr lang="en-US" sz="1200" b="1" kern="0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US" b="1" kern="0" dirty="0">
                  <a:solidFill>
                    <a:prstClr val="white"/>
                  </a:solidFill>
                  <a:latin typeface="Calibri"/>
                </a:rPr>
                <a:t>STATE</a:t>
              </a:r>
              <a:endParaRPr lang="en-SG" sz="1200" b="1" kern="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938742" y="2118148"/>
              <a:ext cx="3584483" cy="3770573"/>
              <a:chOff x="642938" y="2094791"/>
              <a:chExt cx="3143250" cy="2129263"/>
            </a:xfrm>
          </p:grpSpPr>
          <p:grpSp>
            <p:nvGrpSpPr>
              <p:cNvPr id="38" name="Group 37"/>
              <p:cNvGrpSpPr>
                <a:grpSpLocks/>
              </p:cNvGrpSpPr>
              <p:nvPr/>
            </p:nvGrpSpPr>
            <p:grpSpPr bwMode="auto">
              <a:xfrm>
                <a:off x="642938" y="2094791"/>
                <a:ext cx="3143250" cy="2129263"/>
                <a:chOff x="428596" y="1963141"/>
                <a:chExt cx="3143272" cy="2129278"/>
              </a:xfrm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428596" y="1963141"/>
                  <a:ext cx="928694" cy="394290"/>
                </a:xfrm>
                <a:prstGeom prst="rect">
                  <a:avLst/>
                </a:prstGeom>
                <a:solidFill>
                  <a:srgbClr val="1F497D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 anchorCtr="0"/>
                <a:lstStyle/>
                <a:p>
                  <a:pPr algn="ctr" eaLnBrk="0" hangingPunct="0">
                    <a:defRPr/>
                  </a:pPr>
                  <a:r>
                    <a:rPr lang="en-US" sz="1200" b="1" kern="0" dirty="0">
                      <a:solidFill>
                        <a:srgbClr val="FBFBF7"/>
                      </a:solidFill>
                      <a:latin typeface="+mj-lt"/>
                    </a:rPr>
                    <a:t>Listed Company</a:t>
                  </a:r>
                  <a:endParaRPr lang="en-SG" sz="1200" b="1" kern="0" dirty="0">
                    <a:solidFill>
                      <a:srgbClr val="FBFBF7"/>
                    </a:solidFill>
                    <a:latin typeface="+mj-lt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28596" y="2534644"/>
                  <a:ext cx="928694" cy="394290"/>
                </a:xfrm>
                <a:prstGeom prst="rect">
                  <a:avLst/>
                </a:prstGeom>
                <a:solidFill>
                  <a:srgbClr val="1F497D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 anchorCtr="0"/>
                <a:lstStyle/>
                <a:p>
                  <a:pPr algn="ctr" eaLnBrk="0" hangingPunct="0">
                    <a:defRPr/>
                  </a:pPr>
                  <a:r>
                    <a:rPr lang="en-US" sz="1200" b="1" kern="0" dirty="0">
                      <a:solidFill>
                        <a:srgbClr val="FBFBF7"/>
                      </a:solidFill>
                      <a:latin typeface="+mj-lt"/>
                    </a:rPr>
                    <a:t>Mutual Fund</a:t>
                  </a:r>
                  <a:endParaRPr lang="en-SG" sz="1200" b="1" kern="0" dirty="0">
                    <a:solidFill>
                      <a:srgbClr val="FBFBF7"/>
                    </a:solidFill>
                    <a:latin typeface="+mj-lt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428596" y="3106148"/>
                  <a:ext cx="928694" cy="394290"/>
                </a:xfrm>
                <a:prstGeom prst="rect">
                  <a:avLst/>
                </a:prstGeom>
                <a:solidFill>
                  <a:srgbClr val="1F497D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 anchorCtr="0"/>
                <a:lstStyle/>
                <a:p>
                  <a:pPr algn="ctr" eaLnBrk="0" hangingPunct="0">
                    <a:defRPr/>
                  </a:pPr>
                  <a:r>
                    <a:rPr lang="en-US" sz="1200" b="1" kern="0" dirty="0">
                      <a:solidFill>
                        <a:srgbClr val="FBFBF7"/>
                      </a:solidFill>
                      <a:latin typeface="+mj-lt"/>
                    </a:rPr>
                    <a:t>Non-listed Company</a:t>
                  </a:r>
                  <a:endParaRPr lang="en-SG" sz="1200" b="1" kern="0" dirty="0">
                    <a:solidFill>
                      <a:srgbClr val="FBFBF7"/>
                    </a:solidFill>
                    <a:latin typeface="+mj-lt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428596" y="3677651"/>
                  <a:ext cx="928694" cy="394290"/>
                </a:xfrm>
                <a:prstGeom prst="rect">
                  <a:avLst/>
                </a:prstGeom>
                <a:solidFill>
                  <a:srgbClr val="1F497D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 anchorCtr="0"/>
                <a:lstStyle/>
                <a:p>
                  <a:pPr algn="ctr" eaLnBrk="0" hangingPunct="0">
                    <a:defRPr/>
                  </a:pPr>
                  <a:r>
                    <a:rPr lang="en-US" sz="1200" b="1" kern="0" dirty="0">
                      <a:solidFill>
                        <a:srgbClr val="FBFBF7"/>
                      </a:solidFill>
                      <a:latin typeface="+mj-lt"/>
                    </a:rPr>
                    <a:t>Brokerage Firm</a:t>
                  </a:r>
                  <a:endParaRPr lang="en-SG" sz="1200" b="1" kern="0" dirty="0">
                    <a:solidFill>
                      <a:srgbClr val="FBFBF7"/>
                    </a:solidFill>
                    <a:latin typeface="+mj-lt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2643174" y="1963141"/>
                  <a:ext cx="928694" cy="42773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 anchorCtr="0"/>
                <a:lstStyle/>
                <a:p>
                  <a:pPr algn="ctr" eaLnBrk="0" hangingPunct="0">
                    <a:defRPr/>
                  </a:pPr>
                  <a:r>
                    <a:rPr lang="en-US" sz="1000" b="1" kern="0" dirty="0" smtClean="0">
                      <a:solidFill>
                        <a:schemeClr val="tx2"/>
                      </a:solidFill>
                      <a:latin typeface="+mj-lt"/>
                    </a:rPr>
                    <a:t>Capital Markets Authority</a:t>
                  </a:r>
                </a:p>
                <a:p>
                  <a:pPr algn="ctr" eaLnBrk="0" hangingPunct="0">
                    <a:defRPr/>
                  </a:pPr>
                  <a:r>
                    <a:rPr lang="en-US" sz="1400" b="1" kern="0" dirty="0" smtClean="0">
                      <a:solidFill>
                        <a:schemeClr val="tx2"/>
                      </a:solidFill>
                      <a:latin typeface="+mj-lt"/>
                    </a:rPr>
                    <a:t>CMA</a:t>
                  </a:r>
                  <a:endParaRPr lang="en-SG" sz="1400" b="1" kern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2643174" y="2534646"/>
                  <a:ext cx="928694" cy="458620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 anchorCtr="0"/>
                <a:lstStyle/>
                <a:p>
                  <a:pPr algn="ctr" eaLnBrk="0" hangingPunct="0">
                    <a:defRPr/>
                  </a:pPr>
                  <a:r>
                    <a:rPr lang="en-US" sz="1000" b="1" kern="0" dirty="0">
                      <a:solidFill>
                        <a:schemeClr val="tx2"/>
                      </a:solidFill>
                      <a:latin typeface="+mj-lt"/>
                    </a:rPr>
                    <a:t>Ministry of Commerce and Industry</a:t>
                  </a:r>
                </a:p>
                <a:p>
                  <a:pPr algn="ctr" eaLnBrk="0" hangingPunct="0">
                    <a:defRPr/>
                  </a:pPr>
                  <a:r>
                    <a:rPr lang="en-US" sz="1200" b="1" kern="0" dirty="0">
                      <a:solidFill>
                        <a:schemeClr val="tx2"/>
                      </a:solidFill>
                      <a:latin typeface="+mj-lt"/>
                    </a:rPr>
                    <a:t>MOCI</a:t>
                  </a:r>
                  <a:endParaRPr lang="en-SG" sz="1200" b="1" kern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2643174" y="3099799"/>
                  <a:ext cx="928694" cy="45449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 anchorCtr="0"/>
                <a:lstStyle/>
                <a:p>
                  <a:pPr algn="ctr" eaLnBrk="0" hangingPunct="0">
                    <a:defRPr/>
                  </a:pPr>
                  <a:r>
                    <a:rPr lang="en-US" sz="1000" b="1" kern="0" dirty="0">
                      <a:solidFill>
                        <a:schemeClr val="tx2"/>
                      </a:solidFill>
                      <a:latin typeface="+mj-lt"/>
                    </a:rPr>
                    <a:t>Boursa Kuwait</a:t>
                  </a:r>
                </a:p>
                <a:p>
                  <a:pPr algn="ctr" eaLnBrk="0" hangingPunct="0">
                    <a:defRPr/>
                  </a:pPr>
                  <a:r>
                    <a:rPr lang="en-SG" sz="1200" b="1" kern="0" dirty="0">
                      <a:solidFill>
                        <a:schemeClr val="tx2"/>
                      </a:solidFill>
                      <a:latin typeface="+mj-lt"/>
                    </a:rPr>
                    <a:t>BK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2643174" y="3639091"/>
                  <a:ext cx="928694" cy="45332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 anchorCtr="0"/>
                <a:lstStyle/>
                <a:p>
                  <a:pPr algn="ctr" eaLnBrk="0" hangingPunct="0">
                    <a:defRPr/>
                  </a:pPr>
                  <a:r>
                    <a:rPr lang="en-US" sz="1000" b="1" kern="0" dirty="0">
                      <a:latin typeface="+mj-lt"/>
                    </a:rPr>
                    <a:t>Central Bank of Kuwait</a:t>
                  </a:r>
                </a:p>
                <a:p>
                  <a:pPr algn="ctr" eaLnBrk="0" hangingPunct="0">
                    <a:defRPr/>
                  </a:pPr>
                  <a:r>
                    <a:rPr lang="en-SG" sz="1200" b="1" kern="0" dirty="0">
                      <a:latin typeface="+mj-lt"/>
                    </a:rPr>
                    <a:t>CBK</a:t>
                  </a:r>
                </a:p>
              </p:txBody>
            </p:sp>
          </p:grp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1571625" y="2324100"/>
                <a:ext cx="1285875" cy="1714500"/>
                <a:chOff x="1285852" y="2250843"/>
                <a:chExt cx="1285884" cy="1714512"/>
              </a:xfrm>
            </p:grpSpPr>
            <p:cxnSp>
              <p:nvCxnSpPr>
                <p:cNvPr id="40" name="Straight Connector 39"/>
                <p:cNvCxnSpPr>
                  <a:cxnSpLocks noChangeShapeType="1"/>
                </p:cNvCxnSpPr>
                <p:nvPr/>
              </p:nvCxnSpPr>
              <p:spPr bwMode="auto">
                <a:xfrm>
                  <a:off x="1285852" y="2250843"/>
                  <a:ext cx="1285883" cy="0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Straight Connector 40"/>
                <p:cNvCxnSpPr>
                  <a:cxnSpLocks noChangeShapeType="1"/>
                </p:cNvCxnSpPr>
                <p:nvPr/>
              </p:nvCxnSpPr>
              <p:spPr bwMode="auto">
                <a:xfrm>
                  <a:off x="1285852" y="2250843"/>
                  <a:ext cx="1285884" cy="571504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" name="Straight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1285852" y="2250843"/>
                  <a:ext cx="1285884" cy="1143008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" name="Straight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1285852" y="2250843"/>
                  <a:ext cx="1285884" cy="1714512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" name="Straight Connector 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85852" y="2250843"/>
                  <a:ext cx="1285884" cy="571504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" name="Straight Connector 44"/>
                <p:cNvCxnSpPr>
                  <a:cxnSpLocks noChangeShapeType="1"/>
                </p:cNvCxnSpPr>
                <p:nvPr/>
              </p:nvCxnSpPr>
              <p:spPr bwMode="auto">
                <a:xfrm>
                  <a:off x="1285852" y="2822347"/>
                  <a:ext cx="1285884" cy="0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" name="Straight Connector 45"/>
                <p:cNvCxnSpPr>
                  <a:cxnSpLocks noChangeShapeType="1"/>
                </p:cNvCxnSpPr>
                <p:nvPr/>
              </p:nvCxnSpPr>
              <p:spPr bwMode="auto">
                <a:xfrm>
                  <a:off x="1285852" y="2822347"/>
                  <a:ext cx="1285884" cy="571504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1285852" y="2822347"/>
                  <a:ext cx="1285884" cy="1143008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Straight Connector 4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85852" y="2250843"/>
                  <a:ext cx="1285884" cy="1143008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Straight Connector 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85852" y="2822347"/>
                  <a:ext cx="1285884" cy="571504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" name="Straight Connector 49"/>
                <p:cNvCxnSpPr>
                  <a:cxnSpLocks noChangeShapeType="1"/>
                </p:cNvCxnSpPr>
                <p:nvPr/>
              </p:nvCxnSpPr>
              <p:spPr bwMode="auto">
                <a:xfrm>
                  <a:off x="1285852" y="3393851"/>
                  <a:ext cx="1285884" cy="0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" name="Straight Connector 50"/>
                <p:cNvCxnSpPr>
                  <a:cxnSpLocks noChangeShapeType="1"/>
                </p:cNvCxnSpPr>
                <p:nvPr/>
              </p:nvCxnSpPr>
              <p:spPr bwMode="auto">
                <a:xfrm>
                  <a:off x="1285852" y="3393851"/>
                  <a:ext cx="1285884" cy="571504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Straight Connector 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85852" y="2250843"/>
                  <a:ext cx="1285883" cy="1714512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Straight Connector 5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85852" y="2822347"/>
                  <a:ext cx="1285884" cy="1143008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Straight Connector 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85852" y="3393851"/>
                  <a:ext cx="1285884" cy="571504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Straight Connector 54"/>
                <p:cNvCxnSpPr>
                  <a:cxnSpLocks noChangeShapeType="1"/>
                </p:cNvCxnSpPr>
                <p:nvPr/>
              </p:nvCxnSpPr>
              <p:spPr bwMode="auto">
                <a:xfrm>
                  <a:off x="1285852" y="3965355"/>
                  <a:ext cx="1285884" cy="0"/>
                </a:xfrm>
                <a:prstGeom prst="line">
                  <a:avLst/>
                </a:prstGeom>
                <a:noFill/>
                <a:ln w="9525" algn="ctr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32" name="Straight Connector 31"/>
            <p:cNvCxnSpPr>
              <a:cxnSpLocks noChangeShapeType="1"/>
              <a:stCxn id="60" idx="2"/>
            </p:cNvCxnSpPr>
            <p:nvPr/>
          </p:nvCxnSpPr>
          <p:spPr bwMode="auto">
            <a:xfrm flipH="1">
              <a:off x="3979520" y="2852627"/>
              <a:ext cx="0" cy="266308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/>
            <p:cNvCxnSpPr>
              <a:cxnSpLocks noChangeShapeType="1"/>
              <a:stCxn id="62" idx="0"/>
              <a:endCxn id="61" idx="2"/>
            </p:cNvCxnSpPr>
            <p:nvPr/>
          </p:nvCxnSpPr>
          <p:spPr bwMode="auto">
            <a:xfrm flipV="1">
              <a:off x="3993699" y="3942317"/>
              <a:ext cx="0" cy="18865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  <a:stCxn id="62" idx="2"/>
              <a:endCxn id="65" idx="0"/>
            </p:cNvCxnSpPr>
            <p:nvPr/>
          </p:nvCxnSpPr>
          <p:spPr bwMode="auto">
            <a:xfrm>
              <a:off x="3993699" y="4935789"/>
              <a:ext cx="0" cy="150169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Right Bracket 34"/>
            <p:cNvSpPr/>
            <p:nvPr/>
          </p:nvSpPr>
          <p:spPr>
            <a:xfrm>
              <a:off x="4523225" y="2362410"/>
              <a:ext cx="221985" cy="2062892"/>
            </a:xfrm>
            <a:prstGeom prst="rightBracket">
              <a:avLst/>
            </a:prstGeom>
            <a:noFill/>
            <a:ln w="19050" cap="flat" cmpd="sng" algn="ctr">
              <a:solidFill>
                <a:srgbClr val="C00000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Right Bracket 35"/>
            <p:cNvSpPr/>
            <p:nvPr/>
          </p:nvSpPr>
          <p:spPr>
            <a:xfrm>
              <a:off x="4483226" y="3390304"/>
              <a:ext cx="181103" cy="2062892"/>
            </a:xfrm>
            <a:prstGeom prst="rightBracket">
              <a:avLst/>
            </a:prstGeom>
            <a:noFill/>
            <a:ln w="19050" cap="flat" cmpd="sng" algn="ctr">
              <a:solidFill>
                <a:srgbClr val="C00000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ight Bracket 36"/>
            <p:cNvSpPr/>
            <p:nvPr/>
          </p:nvSpPr>
          <p:spPr>
            <a:xfrm>
              <a:off x="4519006" y="2364681"/>
              <a:ext cx="318718" cy="3067116"/>
            </a:xfrm>
            <a:prstGeom prst="rightBracket">
              <a:avLst/>
            </a:prstGeom>
            <a:noFill/>
            <a:ln w="19050" cap="flat" cmpd="sng" algn="ctr">
              <a:solidFill>
                <a:srgbClr val="C00000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6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3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99175"/>
            <a:ext cx="9072282" cy="804672"/>
          </a:xfrm>
          <a:noFill/>
        </p:spPr>
        <p:txBody>
          <a:bodyPr/>
          <a:lstStyle/>
          <a:p>
            <a:r>
              <a:rPr lang="en-US" sz="2000" dirty="0"/>
              <a:t>CMA’s objectives from the XBRL </a:t>
            </a:r>
            <a:r>
              <a:rPr lang="en-US" sz="2000" dirty="0" smtClean="0"/>
              <a:t>Project</a:t>
            </a:r>
            <a:endParaRPr lang="en-GB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2981064" y="4032791"/>
            <a:ext cx="9007736" cy="630593"/>
          </a:xfrm>
          <a:prstGeom prst="roundRect">
            <a:avLst/>
          </a:prstGeom>
          <a:solidFill>
            <a:srgbClr val="C2D3E8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 smtClean="0">
                <a:latin typeface="+mj-lt"/>
              </a:rPr>
              <a:t>Enhanced Transparency</a:t>
            </a:r>
            <a:endParaRPr lang="en-US" sz="2400" b="1" kern="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81064" y="3091824"/>
            <a:ext cx="2157575" cy="7522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latin typeface="+mj-lt"/>
              </a:rPr>
              <a:t>Credible &amp; Accurate </a:t>
            </a:r>
            <a:endParaRPr lang="en-US" b="1" kern="0" dirty="0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64451" y="3087989"/>
            <a:ext cx="2157575" cy="7522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latin typeface="+mj-lt"/>
              </a:rPr>
              <a:t>Comprehensive</a:t>
            </a:r>
            <a:endParaRPr lang="en-US" b="1" kern="0" dirty="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547839" y="3087989"/>
            <a:ext cx="2157575" cy="7522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/>
              <a:t>Reliable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946863" y="2142862"/>
            <a:ext cx="4475164" cy="752229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latin typeface="+mj-lt"/>
              </a:rPr>
              <a:t>Reduce Reporting &amp; Compliance Burdens</a:t>
            </a:r>
            <a:endParaRPr lang="en-US" sz="1600" b="1" kern="0" dirty="0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547839" y="2153249"/>
            <a:ext cx="4440961" cy="752229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latin typeface="+mj-lt"/>
              </a:rPr>
              <a:t>Improved Processing </a:t>
            </a:r>
            <a:endParaRPr lang="en-US" sz="1600" b="1" kern="0" dirty="0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81064" y="5756535"/>
            <a:ext cx="9007736" cy="639089"/>
          </a:xfrm>
          <a:prstGeom prst="roundRect">
            <a:avLst/>
          </a:prstGeom>
          <a:solidFill>
            <a:srgbClr val="2C973E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kern="0" dirty="0" smtClean="0">
                <a:solidFill>
                  <a:prstClr val="white"/>
                </a:solidFill>
                <a:latin typeface="+mj-lt"/>
              </a:rPr>
              <a:t>Attractive Business and Investment environment</a:t>
            </a:r>
            <a:endParaRPr lang="en-US" sz="2000" b="1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264451" y="4833845"/>
            <a:ext cx="2157575" cy="752229"/>
          </a:xfrm>
          <a:prstGeom prst="roundRect">
            <a:avLst/>
          </a:prstGeom>
          <a:solidFill>
            <a:srgbClr val="C2D3E8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latin typeface="+mj-lt"/>
              </a:rPr>
              <a:t>Analysis</a:t>
            </a:r>
            <a:endParaRPr lang="en-US" b="1" kern="0" dirty="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831225" y="4833845"/>
            <a:ext cx="2157575" cy="752229"/>
          </a:xfrm>
          <a:prstGeom prst="roundRect">
            <a:avLst/>
          </a:prstGeom>
          <a:solidFill>
            <a:srgbClr val="C2D3E8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latin typeface="+mj-lt"/>
              </a:rPr>
              <a:t>Better Decision Making</a:t>
            </a:r>
            <a:endParaRPr lang="en-US" b="1" kern="0" dirty="0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46863" y="1219060"/>
            <a:ext cx="4475163" cy="752229"/>
          </a:xfrm>
          <a:prstGeom prst="roundRect">
            <a:avLst/>
          </a:prstGeom>
          <a:solidFill>
            <a:srgbClr val="FED6D6"/>
          </a:solidFill>
          <a:ln w="12700" cap="flat" cmpd="sng" algn="ctr">
            <a:solidFill>
              <a:schemeClr val="tx1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latin typeface="+mj-lt"/>
              </a:rPr>
              <a:t>Standardized &amp; Structured </a:t>
            </a:r>
            <a:endParaRPr lang="en-US" sz="1600" b="1" kern="0" dirty="0" smtClean="0">
              <a:latin typeface="+mj-lt"/>
            </a:endParaRPr>
          </a:p>
          <a:p>
            <a:pPr algn="ctr">
              <a:defRPr/>
            </a:pPr>
            <a:r>
              <a:rPr lang="en-US" sz="1600" b="1" kern="0" dirty="0" smtClean="0">
                <a:latin typeface="+mj-lt"/>
              </a:rPr>
              <a:t>Reporting Elements (Taxonomies)</a:t>
            </a:r>
            <a:endParaRPr lang="en-US" sz="1600" b="1" kern="0" dirty="0" smtClean="0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547839" y="1218509"/>
            <a:ext cx="4440961" cy="752229"/>
          </a:xfrm>
          <a:prstGeom prst="roundRect">
            <a:avLst/>
          </a:prstGeom>
          <a:solidFill>
            <a:srgbClr val="FED6D6"/>
          </a:solidFill>
          <a:ln w="12700" cap="flat" cmpd="sng" algn="ctr">
            <a:solidFill>
              <a:schemeClr val="tx1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latin typeface="+mj-lt"/>
              </a:rPr>
              <a:t>Electronic </a:t>
            </a:r>
            <a:r>
              <a:rPr lang="en-US" sz="1600" b="1" kern="0" dirty="0" smtClean="0">
                <a:latin typeface="+mj-lt"/>
              </a:rPr>
              <a:t>Reporting</a:t>
            </a:r>
            <a:endParaRPr lang="en-US" sz="1600" b="1" kern="0" dirty="0" smtClean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47838" y="4833845"/>
            <a:ext cx="2157575" cy="752229"/>
          </a:xfrm>
          <a:prstGeom prst="roundRect">
            <a:avLst/>
          </a:prstGeom>
          <a:solidFill>
            <a:srgbClr val="C2D3E8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/>
              <a:t>Accountability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981064" y="4833845"/>
            <a:ext cx="2157575" cy="752229"/>
          </a:xfrm>
          <a:prstGeom prst="roundRect">
            <a:avLst/>
          </a:prstGeom>
          <a:solidFill>
            <a:srgbClr val="C2D3E8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/>
              <a:t>Comparability</a:t>
            </a:r>
            <a:endParaRPr lang="en-US" b="1" kern="0" dirty="0"/>
          </a:p>
        </p:txBody>
      </p:sp>
      <p:sp>
        <p:nvSpPr>
          <p:cNvPr id="42" name="Rounded Rectangle 41"/>
          <p:cNvSpPr/>
          <p:nvPr/>
        </p:nvSpPr>
        <p:spPr>
          <a:xfrm>
            <a:off x="256761" y="2132520"/>
            <a:ext cx="2286000" cy="75222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solidFill>
                  <a:prstClr val="white"/>
                </a:solidFill>
                <a:latin typeface="+mj-lt"/>
              </a:rPr>
              <a:t>Filers &amp; Regulators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54147" y="3095659"/>
            <a:ext cx="2286000" cy="75222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solidFill>
                  <a:prstClr val="white"/>
                </a:solidFill>
                <a:latin typeface="+mj-lt"/>
              </a:rPr>
              <a:t>Data &amp; Information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1305" y="4030598"/>
            <a:ext cx="2286000" cy="2365025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solidFill>
                  <a:prstClr val="white"/>
                </a:solidFill>
                <a:latin typeface="+mj-lt"/>
              </a:rPr>
              <a:t>The Market</a:t>
            </a:r>
          </a:p>
          <a:p>
            <a:pPr algn="ctr">
              <a:defRPr/>
            </a:pPr>
            <a:r>
              <a:rPr lang="en-US" sz="1600" b="1" kern="0" dirty="0" smtClean="0">
                <a:solidFill>
                  <a:prstClr val="white"/>
                </a:solidFill>
                <a:latin typeface="+mj-lt"/>
              </a:rPr>
              <a:t>(All Stakeholders)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1305" y="1219060"/>
            <a:ext cx="2286000" cy="752229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solidFill>
                  <a:prstClr val="white"/>
                </a:solidFill>
                <a:latin typeface="+mj-lt"/>
              </a:rPr>
              <a:t>The platform</a:t>
            </a:r>
            <a:endParaRPr lang="en-US" b="1" kern="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831225" y="3087827"/>
            <a:ext cx="2157575" cy="7522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latin typeface="+mj-lt"/>
              </a:rPr>
              <a:t>Timely</a:t>
            </a:r>
            <a:endParaRPr lang="en-US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98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845" y="40154"/>
            <a:ext cx="9072282" cy="804672"/>
          </a:xfrm>
        </p:spPr>
        <p:txBody>
          <a:bodyPr/>
          <a:lstStyle/>
          <a:p>
            <a:r>
              <a:rPr lang="en-US" dirty="0" err="1" smtClean="0"/>
              <a:t>iFSAH’s</a:t>
            </a:r>
            <a:r>
              <a:rPr lang="en-US" dirty="0" smtClean="0"/>
              <a:t> Competitive advantage </a:t>
            </a:r>
            <a:endParaRPr lang="en-GB" dirty="0"/>
          </a:p>
        </p:txBody>
      </p:sp>
      <p:pic>
        <p:nvPicPr>
          <p:cNvPr id="8" name="Picture 7" descr="XBRL in plain english - YouTube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5350" r="13881" b="47900"/>
          <a:stretch/>
        </p:blipFill>
        <p:spPr>
          <a:xfrm>
            <a:off x="5273945" y="3683256"/>
            <a:ext cx="2334227" cy="154146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59303" y="2498736"/>
            <a:ext cx="9108703" cy="3832061"/>
            <a:chOff x="-846102" y="1025498"/>
            <a:chExt cx="10981587" cy="5279925"/>
          </a:xfrm>
        </p:grpSpPr>
        <p:pic>
          <p:nvPicPr>
            <p:cNvPr id="11" name="Picture 10" descr="XBRL in plain english - YouTube - Google Chrome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3" t="11550" r="27761" b="50651"/>
            <a:stretch/>
          </p:blipFill>
          <p:spPr>
            <a:xfrm>
              <a:off x="-846102" y="2274518"/>
              <a:ext cx="3698412" cy="3096344"/>
            </a:xfrm>
            <a:prstGeom prst="rect">
              <a:avLst/>
            </a:prstGeom>
          </p:spPr>
        </p:pic>
        <p:pic>
          <p:nvPicPr>
            <p:cNvPr id="12" name="Picture 11" descr="XBRL in plain english - YouTube - Google Chrome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77" t="16494" r="30019" b="48455"/>
            <a:stretch/>
          </p:blipFill>
          <p:spPr>
            <a:xfrm>
              <a:off x="7083160" y="1791093"/>
              <a:ext cx="3052325" cy="3759843"/>
            </a:xfrm>
            <a:prstGeom prst="rect">
              <a:avLst/>
            </a:prstGeom>
          </p:spPr>
        </p:pic>
        <p:pic>
          <p:nvPicPr>
            <p:cNvPr id="13" name="Picture 12" descr="XBRL in plain english - YouTube - Google Chrome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1" t="22700" r="13881" b="47900"/>
            <a:stretch/>
          </p:blipFill>
          <p:spPr>
            <a:xfrm>
              <a:off x="629972" y="1025498"/>
              <a:ext cx="2010172" cy="2251392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>
              <a:off x="2658194" y="3657744"/>
              <a:ext cx="923452" cy="707539"/>
            </a:xfrm>
            <a:prstGeom prst="rightArrow">
              <a:avLst/>
            </a:prstGeom>
            <a:solidFill>
              <a:srgbClr val="1F497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94443" y="5661248"/>
              <a:ext cx="2232249" cy="644175"/>
            </a:xfrm>
            <a:prstGeom prst="roundRect">
              <a:avLst/>
            </a:prstGeom>
            <a:solidFill>
              <a:srgbClr val="1F497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1">
                <a:lnSpc>
                  <a:spcPct val="115000"/>
                </a:lnSpc>
                <a:defRPr/>
              </a:pPr>
              <a:r>
                <a:rPr lang="en-US" sz="2800" b="1" kern="13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mohammad bold art 1" pitchFamily="2" charset="-78"/>
                </a:rPr>
                <a:t>E-Paper</a:t>
              </a:r>
              <a:endParaRPr lang="ar-KW" sz="2000" b="1" kern="1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mohammad bold art 1" pitchFamily="2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14644" y="5661248"/>
              <a:ext cx="2232249" cy="644175"/>
            </a:xfrm>
            <a:prstGeom prst="roundRect">
              <a:avLst/>
            </a:prstGeom>
            <a:solidFill>
              <a:srgbClr val="1F497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1">
                <a:lnSpc>
                  <a:spcPct val="115000"/>
                </a:lnSpc>
                <a:defRPr/>
              </a:pPr>
              <a:r>
                <a:rPr lang="en-US" sz="2800" b="1" kern="13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mohammad bold art 1" pitchFamily="2" charset="-78"/>
                </a:rPr>
                <a:t>E-Service</a:t>
              </a:r>
              <a:endParaRPr lang="ar-KW" sz="2000" b="1" kern="13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mohammad bold art 1" pitchFamily="2" charset="-78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7579477" y="4418798"/>
            <a:ext cx="765959" cy="513517"/>
          </a:xfrm>
          <a:prstGeom prst="rightArrow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72933" y="1172319"/>
            <a:ext cx="11260268" cy="968270"/>
          </a:xfrm>
          <a:prstGeom prst="round2DiagRect">
            <a:avLst/>
          </a:prstGeom>
          <a:solidFill>
            <a:srgbClr val="F3F2E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600" b="1" i="1" dirty="0">
                <a:solidFill>
                  <a:schemeClr val="tx1"/>
                </a:solidFill>
              </a:rPr>
              <a:t>By providing an unique identity tag to a piece of data, the data now not only is readable by humans but also becomes readable by computers. This will allow for the creation of interactive, intelligent data.</a:t>
            </a:r>
          </a:p>
        </p:txBody>
      </p:sp>
    </p:spTree>
    <p:extLst>
      <p:ext uri="{BB962C8B-B14F-4D97-AF65-F5344CB8AC3E}">
        <p14:creationId xmlns:p14="http://schemas.microsoft.com/office/powerpoint/2010/main" val="5365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r>
              <a:rPr lang="en-US" sz="2000" dirty="0"/>
              <a:t>Universe of reporting entities</a:t>
            </a:r>
            <a:endParaRPr lang="en-GB" sz="20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1230086" y="1115525"/>
            <a:ext cx="10010493" cy="4052111"/>
            <a:chOff x="1230086" y="2008153"/>
            <a:chExt cx="10010493" cy="4052111"/>
          </a:xfrm>
        </p:grpSpPr>
        <p:grpSp>
          <p:nvGrpSpPr>
            <p:cNvPr id="4" name="Group 3"/>
            <p:cNvGrpSpPr/>
            <p:nvPr/>
          </p:nvGrpSpPr>
          <p:grpSpPr>
            <a:xfrm>
              <a:off x="1230086" y="2792811"/>
              <a:ext cx="2468880" cy="2468880"/>
              <a:chOff x="1230086" y="2096123"/>
              <a:chExt cx="2468880" cy="246888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086" y="2096123"/>
                <a:ext cx="2468880" cy="2468880"/>
              </a:xfrm>
              <a:prstGeom prst="ellipse">
                <a:avLst/>
              </a:prstGeom>
              <a:solidFill>
                <a:srgbClr val="002060"/>
              </a:soli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en-US" sz="3200" b="1" kern="0" dirty="0">
                    <a:solidFill>
                      <a:srgbClr val="000000"/>
                    </a:solidFill>
                  </a:rPr>
                  <a:t>156</a:t>
                </a:r>
              </a:p>
              <a:p>
                <a:pPr algn="ctr">
                  <a:defRPr/>
                </a:pPr>
                <a:r>
                  <a:rPr lang="en-US" b="1" kern="0" dirty="0">
                    <a:solidFill>
                      <a:srgbClr val="000000"/>
                    </a:solidFill>
                  </a:rPr>
                  <a:t>entities</a:t>
                </a:r>
                <a:endParaRPr lang="en-US" sz="32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641566" y="2507603"/>
                <a:ext cx="1645920" cy="164592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9525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en-US" sz="3600" b="1" kern="0" dirty="0" smtClean="0">
                    <a:solidFill>
                      <a:srgbClr val="000000"/>
                    </a:solidFill>
                  </a:rPr>
                  <a:t>139</a:t>
                </a:r>
                <a:endParaRPr lang="en-US" sz="3600" b="1" kern="0" dirty="0">
                  <a:solidFill>
                    <a:srgbClr val="000000"/>
                  </a:solidFill>
                </a:endParaRPr>
              </a:p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000000"/>
                    </a:solidFill>
                  </a:rPr>
                  <a:t>entities</a:t>
                </a:r>
                <a:endParaRPr lang="en-US" sz="3600" b="1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709892" y="5603064"/>
              <a:ext cx="6530686" cy="457200"/>
              <a:chOff x="4709892" y="4906376"/>
              <a:chExt cx="6530686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8922653" y="4906376"/>
                <a:ext cx="2317925" cy="4572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</a:rPr>
                  <a:t>Banks and </a:t>
                </a:r>
              </a:p>
              <a:p>
                <a:pPr algn="ctr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</a:rPr>
                  <a:t>non financial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4709892" y="4906376"/>
                <a:ext cx="3323765" cy="457200"/>
                <a:chOff x="4709892" y="4166148"/>
                <a:chExt cx="3323765" cy="4572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709892" y="4166148"/>
                  <a:ext cx="548640" cy="457200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400" b="1" kern="0" dirty="0" smtClean="0">
                      <a:solidFill>
                        <a:srgbClr val="000000"/>
                      </a:solidFill>
                    </a:rPr>
                    <a:t>162</a:t>
                  </a:r>
                  <a:endParaRPr lang="en-US" sz="14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290457" y="4166148"/>
                  <a:ext cx="2743200" cy="457200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</a:rPr>
                    <a:t>Listed-unlicensed</a:t>
                  </a:r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4709892" y="2008153"/>
              <a:ext cx="6530687" cy="500744"/>
              <a:chOff x="4709892" y="1311465"/>
              <a:chExt cx="6530687" cy="50074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709892" y="1333237"/>
                <a:ext cx="3323765" cy="457200"/>
                <a:chOff x="4709892" y="1311465"/>
                <a:chExt cx="3323765" cy="45720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709892" y="1311465"/>
                  <a:ext cx="548640" cy="4572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</a:rPr>
                    <a:t>28</a:t>
                  </a: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5290457" y="1311465"/>
                  <a:ext cx="2743200" cy="4572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</a:rPr>
                    <a:t>Licensed Listed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922654" y="1311465"/>
                <a:ext cx="2317925" cy="500744"/>
                <a:chOff x="9027883" y="1316645"/>
                <a:chExt cx="2317925" cy="500744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9027883" y="1316645"/>
                  <a:ext cx="1828800" cy="228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>
                      <a:solidFill>
                        <a:schemeClr val="tx2"/>
                      </a:solidFill>
                    </a:rPr>
                    <a:t>Islamic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9027883" y="1588789"/>
                  <a:ext cx="1828800" cy="2286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>
                      <a:solidFill>
                        <a:srgbClr val="000000"/>
                      </a:solidFill>
                    </a:rPr>
                    <a:t>Conventional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0888608" y="1316645"/>
                  <a:ext cx="457200" cy="228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 smtClean="0">
                      <a:solidFill>
                        <a:schemeClr val="tx2"/>
                      </a:solidFill>
                    </a:rPr>
                    <a:t>10</a:t>
                  </a:r>
                  <a:endParaRPr lang="en-US" sz="1200" b="1" kern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0888608" y="1588789"/>
                  <a:ext cx="457200" cy="2286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 smtClean="0">
                      <a:solidFill>
                        <a:srgbClr val="000000"/>
                      </a:solidFill>
                    </a:rPr>
                    <a:t>18</a:t>
                  </a:r>
                  <a:endParaRPr lang="en-US" sz="1200" b="1" kern="0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60" name="Straight Connector 59"/>
              <p:cNvCxnSpPr>
                <a:stCxn id="53" idx="3"/>
                <a:endCxn id="33" idx="1"/>
              </p:cNvCxnSpPr>
              <p:nvPr/>
            </p:nvCxnSpPr>
            <p:spPr>
              <a:xfrm flipV="1">
                <a:off x="8033657" y="1425765"/>
                <a:ext cx="888997" cy="13607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3" idx="3"/>
                <a:endCxn id="34" idx="1"/>
              </p:cNvCxnSpPr>
              <p:nvPr/>
            </p:nvCxnSpPr>
            <p:spPr>
              <a:xfrm>
                <a:off x="8033657" y="1561837"/>
                <a:ext cx="888997" cy="13607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4709892" y="2906881"/>
              <a:ext cx="6530687" cy="500744"/>
              <a:chOff x="4709892" y="1311465"/>
              <a:chExt cx="6530687" cy="50074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709892" y="1333237"/>
                <a:ext cx="3323765" cy="457200"/>
                <a:chOff x="4709892" y="1311465"/>
                <a:chExt cx="3323765" cy="457200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4709892" y="1311465"/>
                  <a:ext cx="548640" cy="4572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400" b="1" kern="0" dirty="0" smtClean="0">
                      <a:solidFill>
                        <a:srgbClr val="000000"/>
                      </a:solidFill>
                    </a:rPr>
                    <a:t>26</a:t>
                  </a:r>
                  <a:endParaRPr lang="en-US" sz="14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290457" y="1311465"/>
                  <a:ext cx="2743200" cy="4572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</a:rPr>
                    <a:t>Licensed unlisted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8922654" y="1311465"/>
                <a:ext cx="2317925" cy="500744"/>
                <a:chOff x="9027883" y="1316645"/>
                <a:chExt cx="2317925" cy="500744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9027883" y="1316645"/>
                  <a:ext cx="1828800" cy="228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>
                      <a:solidFill>
                        <a:schemeClr val="tx2"/>
                      </a:solidFill>
                    </a:rPr>
                    <a:t>Islamic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9027883" y="1588789"/>
                  <a:ext cx="1828800" cy="2286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>
                      <a:solidFill>
                        <a:srgbClr val="000000"/>
                      </a:solidFill>
                    </a:rPr>
                    <a:t>Conventional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0888608" y="1316645"/>
                  <a:ext cx="457200" cy="228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 smtClean="0">
                      <a:solidFill>
                        <a:schemeClr val="tx2"/>
                      </a:solidFill>
                    </a:rPr>
                    <a:t>18</a:t>
                  </a:r>
                  <a:endParaRPr lang="en-US" sz="1200" b="1" kern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0888608" y="1588789"/>
                  <a:ext cx="457200" cy="2286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 smtClean="0">
                      <a:solidFill>
                        <a:srgbClr val="000000"/>
                      </a:solidFill>
                    </a:rPr>
                    <a:t>8</a:t>
                  </a:r>
                  <a:endParaRPr lang="en-US" sz="1200" b="1" kern="0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70" name="Straight Connector 69"/>
              <p:cNvCxnSpPr>
                <a:stCxn id="77" idx="3"/>
                <a:endCxn id="72" idx="1"/>
              </p:cNvCxnSpPr>
              <p:nvPr/>
            </p:nvCxnSpPr>
            <p:spPr>
              <a:xfrm flipV="1">
                <a:off x="8033657" y="1425765"/>
                <a:ext cx="888997" cy="13607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77" idx="3"/>
                <a:endCxn id="73" idx="1"/>
              </p:cNvCxnSpPr>
              <p:nvPr/>
            </p:nvCxnSpPr>
            <p:spPr>
              <a:xfrm>
                <a:off x="8033657" y="1561837"/>
                <a:ext cx="888997" cy="13607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4709892" y="3805609"/>
              <a:ext cx="6530687" cy="500744"/>
              <a:chOff x="4709892" y="1311465"/>
              <a:chExt cx="6530687" cy="500744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4709892" y="1333237"/>
                <a:ext cx="3323765" cy="457200"/>
                <a:chOff x="4709892" y="1311465"/>
                <a:chExt cx="3323765" cy="4572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4709892" y="1311465"/>
                  <a:ext cx="548640" cy="4572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400" b="1" kern="0" dirty="0" smtClean="0">
                      <a:solidFill>
                        <a:srgbClr val="000000"/>
                      </a:solidFill>
                    </a:rPr>
                    <a:t>71</a:t>
                  </a:r>
                  <a:endParaRPr lang="en-US" sz="14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5290457" y="1311465"/>
                  <a:ext cx="2743200" cy="4572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</a:rPr>
                    <a:t>Mutual Funds</a:t>
                  </a: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8922654" y="1311465"/>
                <a:ext cx="2317925" cy="500744"/>
                <a:chOff x="9027883" y="1316645"/>
                <a:chExt cx="2317925" cy="500744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9027883" y="1316645"/>
                  <a:ext cx="1828800" cy="228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>
                      <a:solidFill>
                        <a:schemeClr val="tx2"/>
                      </a:solidFill>
                    </a:rPr>
                    <a:t>Islamic</a:t>
                  </a: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9027883" y="1588789"/>
                  <a:ext cx="1828800" cy="2286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>
                      <a:solidFill>
                        <a:srgbClr val="000000"/>
                      </a:solidFill>
                    </a:rPr>
                    <a:t>Conventional</a:t>
                  </a: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0888608" y="1316645"/>
                  <a:ext cx="457200" cy="228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 smtClean="0">
                      <a:solidFill>
                        <a:schemeClr val="tx2"/>
                      </a:solidFill>
                    </a:rPr>
                    <a:t>27</a:t>
                  </a:r>
                  <a:endParaRPr lang="en-US" sz="1200" b="1" kern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0888608" y="1588789"/>
                  <a:ext cx="457200" cy="2286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 smtClean="0">
                      <a:solidFill>
                        <a:srgbClr val="000000"/>
                      </a:solidFill>
                    </a:rPr>
                    <a:t>44</a:t>
                  </a:r>
                  <a:endParaRPr lang="en-US" sz="1200" b="1" kern="0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81" name="Straight Connector 80"/>
              <p:cNvCxnSpPr>
                <a:stCxn id="88" idx="3"/>
                <a:endCxn id="83" idx="1"/>
              </p:cNvCxnSpPr>
              <p:nvPr/>
            </p:nvCxnSpPr>
            <p:spPr>
              <a:xfrm flipV="1">
                <a:off x="8033657" y="1425765"/>
                <a:ext cx="888997" cy="13607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88" idx="3"/>
                <a:endCxn id="84" idx="1"/>
              </p:cNvCxnSpPr>
              <p:nvPr/>
            </p:nvCxnSpPr>
            <p:spPr>
              <a:xfrm>
                <a:off x="8033657" y="1561837"/>
                <a:ext cx="888997" cy="13607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4709892" y="4704337"/>
              <a:ext cx="6530687" cy="500744"/>
              <a:chOff x="4709892" y="1311465"/>
              <a:chExt cx="6530687" cy="50074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4709892" y="1333237"/>
                <a:ext cx="3323765" cy="457200"/>
                <a:chOff x="4709892" y="1311465"/>
                <a:chExt cx="3323765" cy="457200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4709892" y="1311465"/>
                  <a:ext cx="548640" cy="4572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400" b="1" kern="0" dirty="0" smtClean="0">
                      <a:solidFill>
                        <a:srgbClr val="000000"/>
                      </a:solidFill>
                    </a:rPr>
                    <a:t>14</a:t>
                  </a:r>
                  <a:endParaRPr lang="en-US" sz="1400" b="1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5290457" y="1311465"/>
                  <a:ext cx="2743200" cy="4572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</a:rPr>
                    <a:t>Brokerage</a:t>
                  </a: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8922654" y="1311465"/>
                <a:ext cx="2317925" cy="500744"/>
                <a:chOff x="9027883" y="1316645"/>
                <a:chExt cx="2317925" cy="500744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027883" y="1316645"/>
                  <a:ext cx="1828800" cy="228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>
                      <a:solidFill>
                        <a:schemeClr val="tx2"/>
                      </a:solidFill>
                    </a:rPr>
                    <a:t>Islamic</a:t>
                  </a: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9027883" y="1588789"/>
                  <a:ext cx="1828800" cy="2286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>
                      <a:solidFill>
                        <a:srgbClr val="000000"/>
                      </a:solidFill>
                    </a:rPr>
                    <a:t>Conventional</a:t>
                  </a: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10888608" y="1316645"/>
                  <a:ext cx="457200" cy="2286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 smtClean="0">
                      <a:solidFill>
                        <a:schemeClr val="tx2"/>
                      </a:solidFill>
                    </a:rPr>
                    <a:t>1</a:t>
                  </a:r>
                  <a:endParaRPr lang="en-US" sz="1200" b="1" kern="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0888608" y="1588789"/>
                  <a:ext cx="457200" cy="228600"/>
                </a:xfrm>
                <a:prstGeom prst="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 anchorCtr="0"/>
                <a:lstStyle/>
                <a:p>
                  <a:pPr algn="ctr">
                    <a:defRPr/>
                  </a:pPr>
                  <a:r>
                    <a:rPr lang="en-US" sz="1200" b="1" kern="0" dirty="0" smtClean="0">
                      <a:solidFill>
                        <a:srgbClr val="000000"/>
                      </a:solidFill>
                    </a:rPr>
                    <a:t>13</a:t>
                  </a:r>
                </a:p>
              </p:txBody>
            </p:sp>
          </p:grpSp>
          <p:cxnSp>
            <p:nvCxnSpPr>
              <p:cNvPr id="92" name="Straight Connector 91"/>
              <p:cNvCxnSpPr>
                <a:stCxn id="99" idx="3"/>
                <a:endCxn id="94" idx="1"/>
              </p:cNvCxnSpPr>
              <p:nvPr/>
            </p:nvCxnSpPr>
            <p:spPr>
              <a:xfrm flipV="1">
                <a:off x="8033657" y="1425765"/>
                <a:ext cx="888997" cy="13607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99" idx="3"/>
                <a:endCxn id="95" idx="1"/>
              </p:cNvCxnSpPr>
              <p:nvPr/>
            </p:nvCxnSpPr>
            <p:spPr>
              <a:xfrm>
                <a:off x="8033657" y="1561837"/>
                <a:ext cx="888997" cy="136072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1230086" y="5358673"/>
              <a:ext cx="2468880" cy="516535"/>
              <a:chOff x="1293593" y="4661985"/>
              <a:chExt cx="2468880" cy="516535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1293593" y="4661985"/>
                <a:ext cx="2468880" cy="24439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en-US" sz="1200" b="1" kern="0" dirty="0">
                    <a:solidFill>
                      <a:schemeClr val="tx2"/>
                    </a:solidFill>
                  </a:rPr>
                  <a:t>Islamic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3593" y="4906376"/>
                <a:ext cx="2468880" cy="272144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</a:rPr>
                  <a:t>Conventional</a:t>
                </a:r>
              </a:p>
            </p:txBody>
          </p:sp>
        </p:grpSp>
      </p:grpSp>
      <p:sp>
        <p:nvSpPr>
          <p:cNvPr id="114" name="Round Diagonal Corner Rectangle 113"/>
          <p:cNvSpPr/>
          <p:nvPr/>
        </p:nvSpPr>
        <p:spPr>
          <a:xfrm>
            <a:off x="372932" y="5609164"/>
            <a:ext cx="11263897" cy="695044"/>
          </a:xfrm>
          <a:prstGeom prst="round2DiagRect">
            <a:avLst/>
          </a:prstGeom>
          <a:solidFill>
            <a:srgbClr val="F3F2E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tx1"/>
                </a:solidFill>
              </a:rPr>
              <a:t>Across the various group of entities, it is evident that the split between Islamic and Conventional is almost even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45856" y="1950291"/>
            <a:ext cx="831975" cy="29854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  <a:defRPr/>
            </a:pPr>
            <a:r>
              <a:rPr lang="en-US" sz="2000" b="1" kern="0" dirty="0" smtClean="0">
                <a:solidFill>
                  <a:prstClr val="white"/>
                </a:solidFill>
              </a:rPr>
              <a:t> 301</a:t>
            </a:r>
            <a:endParaRPr lang="en-US" sz="20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2" y="130706"/>
            <a:ext cx="9072282" cy="80467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000" dirty="0" smtClean="0"/>
              <a:t>Reporting Domains – Taxonomy Sets </a:t>
            </a:r>
            <a:endParaRPr lang="en-GB" sz="2000" dirty="0"/>
          </a:p>
        </p:txBody>
      </p:sp>
      <p:sp>
        <p:nvSpPr>
          <p:cNvPr id="21" name="Round Diagonal Corner Rectangle 20"/>
          <p:cNvSpPr/>
          <p:nvPr/>
        </p:nvSpPr>
        <p:spPr>
          <a:xfrm>
            <a:off x="464052" y="1095657"/>
            <a:ext cx="11263897" cy="695044"/>
          </a:xfrm>
          <a:prstGeom prst="round2DiagRect">
            <a:avLst/>
          </a:prstGeom>
          <a:solidFill>
            <a:srgbClr val="F3F2E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400" b="1" i="1" dirty="0">
                <a:solidFill>
                  <a:schemeClr val="tx1"/>
                </a:solidFill>
              </a:rPr>
              <a:t>The project shall cover both financial as well as non financial reporting domains, and will be implemented over a phased out approach:</a:t>
            </a:r>
          </a:p>
        </p:txBody>
      </p:sp>
      <p:sp>
        <p:nvSpPr>
          <p:cNvPr id="26" name="Rounded Rectangle 25"/>
          <p:cNvSpPr/>
          <p:nvPr/>
        </p:nvSpPr>
        <p:spPr>
          <a:xfrm rot="5400000">
            <a:off x="5658588" y="306398"/>
            <a:ext cx="874822" cy="4230945"/>
          </a:xfrm>
          <a:prstGeom prst="roundRect">
            <a:avLst/>
          </a:prstGeom>
          <a:solidFill>
            <a:srgbClr val="AE852D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vert="vert270" rtlCol="0" anchor="ctr"/>
          <a:lstStyle/>
          <a:p>
            <a:pPr algn="ctr">
              <a:defRPr/>
            </a:pPr>
            <a:r>
              <a:rPr lang="en-US" b="1" kern="0" dirty="0" smtClean="0">
                <a:solidFill>
                  <a:schemeClr val="tx2"/>
                </a:solidFill>
                <a:latin typeface="+mj-lt"/>
              </a:rPr>
              <a:t>Full Scope </a:t>
            </a:r>
          </a:p>
          <a:p>
            <a:pPr algn="ctr">
              <a:defRPr/>
            </a:pPr>
            <a:r>
              <a:rPr lang="en-US" b="1" kern="0" dirty="0" smtClean="0">
                <a:solidFill>
                  <a:schemeClr val="tx2"/>
                </a:solidFill>
                <a:latin typeface="+mj-lt"/>
              </a:rPr>
              <a:t>Reporting Domains</a:t>
            </a:r>
            <a:endParaRPr lang="en-US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04131" y="3082063"/>
            <a:ext cx="3480374" cy="814843"/>
          </a:xfrm>
          <a:prstGeom prst="roundRect">
            <a:avLst/>
          </a:prstGeom>
          <a:solidFill>
            <a:srgbClr val="F3F2E9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+mj-lt"/>
              </a:rPr>
              <a:t>Financial Statements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4052" y="3082063"/>
            <a:ext cx="640080" cy="814843"/>
          </a:xfrm>
          <a:prstGeom prst="roundRect">
            <a:avLst/>
          </a:prstGeom>
          <a:solidFill>
            <a:srgbClr val="002060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04132" y="4272951"/>
            <a:ext cx="3480374" cy="814843"/>
          </a:xfrm>
          <a:prstGeom prst="roundRect">
            <a:avLst/>
          </a:prstGeom>
          <a:solidFill>
            <a:srgbClr val="F3F2E9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+mj-lt"/>
              </a:rPr>
              <a:t>Disclosures (Announcements)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64053" y="4272951"/>
            <a:ext cx="640080" cy="814843"/>
          </a:xfrm>
          <a:prstGeom prst="roundRect">
            <a:avLst/>
          </a:prstGeom>
          <a:solidFill>
            <a:srgbClr val="002060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j-lt"/>
              </a:rPr>
              <a:t>2</a:t>
            </a:r>
            <a:endParaRPr lang="en-US" sz="16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247575" y="3082063"/>
            <a:ext cx="3480374" cy="814843"/>
          </a:xfrm>
          <a:prstGeom prst="roundRect">
            <a:avLst/>
          </a:prstGeom>
          <a:solidFill>
            <a:srgbClr val="F3F2E9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latin typeface="+mj-lt"/>
              </a:rPr>
              <a:t>Corporate Governance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07496" y="3082063"/>
            <a:ext cx="640080" cy="814843"/>
          </a:xfrm>
          <a:prstGeom prst="roundRect">
            <a:avLst/>
          </a:prstGeom>
          <a:solidFill>
            <a:srgbClr val="002060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j-lt"/>
              </a:rPr>
              <a:t>4</a:t>
            </a:r>
            <a:endParaRPr lang="en-US" sz="16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247575" y="4242229"/>
            <a:ext cx="3480374" cy="814843"/>
          </a:xfrm>
          <a:prstGeom prst="roundRect">
            <a:avLst/>
          </a:prstGeom>
          <a:solidFill>
            <a:srgbClr val="F3F2E9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latin typeface="+mj-lt"/>
              </a:rPr>
              <a:t>Anti-Money Laundering</a:t>
            </a:r>
            <a:endParaRPr lang="en-US" sz="1600" b="1" kern="0" dirty="0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07496" y="4242229"/>
            <a:ext cx="640080" cy="814843"/>
          </a:xfrm>
          <a:prstGeom prst="roundRect">
            <a:avLst/>
          </a:prstGeom>
          <a:solidFill>
            <a:srgbClr val="002060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j-lt"/>
              </a:rPr>
              <a:t>5</a:t>
            </a:r>
            <a:endParaRPr lang="en-US" sz="16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104133" y="5466678"/>
            <a:ext cx="3480374" cy="814843"/>
          </a:xfrm>
          <a:prstGeom prst="roundRect">
            <a:avLst/>
          </a:prstGeom>
          <a:solidFill>
            <a:srgbClr val="F3F2E9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latin typeface="+mj-lt"/>
              </a:rPr>
              <a:t>General Assembly</a:t>
            </a:r>
            <a:endParaRPr lang="en-US" sz="1600" b="1" kern="0" dirty="0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4054" y="5466678"/>
            <a:ext cx="640080" cy="814843"/>
          </a:xfrm>
          <a:prstGeom prst="roundRect">
            <a:avLst/>
          </a:prstGeom>
          <a:solidFill>
            <a:srgbClr val="002060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j-lt"/>
              </a:rPr>
              <a:t>3</a:t>
            </a:r>
            <a:endParaRPr lang="en-US" sz="16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247575" y="5466678"/>
            <a:ext cx="3480374" cy="814843"/>
          </a:xfrm>
          <a:prstGeom prst="roundRect">
            <a:avLst/>
          </a:prstGeom>
          <a:solidFill>
            <a:srgbClr val="F3F2E9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latin typeface="+mj-lt"/>
              </a:rPr>
              <a:t>Capital Adequacy</a:t>
            </a:r>
            <a:endParaRPr lang="en-US" sz="1600" b="1" kern="0" dirty="0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607496" y="5466678"/>
            <a:ext cx="640080" cy="814843"/>
          </a:xfrm>
          <a:prstGeom prst="roundRect">
            <a:avLst/>
          </a:prstGeom>
          <a:solidFill>
            <a:srgbClr val="002060"/>
          </a:solidFill>
          <a:ln w="3175" cap="flat" cmpd="sng" algn="ctr">
            <a:solidFill>
              <a:srgbClr val="AE852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chemeClr val="tx2"/>
                </a:solidFill>
                <a:latin typeface="+mj-lt"/>
              </a:rPr>
              <a:t>6</a:t>
            </a:r>
            <a:endParaRPr lang="en-US" sz="1600" b="1" kern="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09073" y="3680591"/>
            <a:ext cx="2150747" cy="1549399"/>
            <a:chOff x="1164026" y="4096386"/>
            <a:chExt cx="2150747" cy="1549399"/>
          </a:xfrm>
        </p:grpSpPr>
        <p:grpSp>
          <p:nvGrpSpPr>
            <p:cNvPr id="55" name="Gruppieren 31"/>
            <p:cNvGrpSpPr/>
            <p:nvPr/>
          </p:nvGrpSpPr>
          <p:grpSpPr>
            <a:xfrm rot="16200000">
              <a:off x="1683038" y="4693751"/>
              <a:ext cx="493881" cy="1410188"/>
              <a:chOff x="3867325" y="1555200"/>
              <a:chExt cx="1392572" cy="4248000"/>
            </a:xfrm>
          </p:grpSpPr>
          <p:sp>
            <p:nvSpPr>
              <p:cNvPr id="68" name="Rechteck 44"/>
              <p:cNvSpPr/>
              <p:nvPr/>
            </p:nvSpPr>
            <p:spPr>
              <a:xfrm>
                <a:off x="3867325" y="1555200"/>
                <a:ext cx="1392572" cy="4248000"/>
              </a:xfrm>
              <a:prstGeom prst="rect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sz="1400" kern="0">
                  <a:solidFill>
                    <a:srgbClr val="808080"/>
                  </a:solidFill>
                  <a:latin typeface="+mj-lt"/>
                </a:endParaRPr>
              </a:p>
            </p:txBody>
          </p:sp>
          <p:sp>
            <p:nvSpPr>
              <p:cNvPr id="69" name="Ellipse 45"/>
              <p:cNvSpPr/>
              <p:nvPr/>
            </p:nvSpPr>
            <p:spPr>
              <a:xfrm>
                <a:off x="4286211" y="4412610"/>
                <a:ext cx="554799" cy="562062"/>
              </a:xfrm>
              <a:prstGeom prst="ellipse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sz="1400" kern="0">
                  <a:solidFill>
                    <a:srgbClr val="808080"/>
                  </a:solidFill>
                  <a:latin typeface="+mj-lt"/>
                </a:endParaRPr>
              </a:p>
            </p:txBody>
          </p:sp>
          <p:sp>
            <p:nvSpPr>
              <p:cNvPr id="70" name="Rechteck 46"/>
              <p:cNvSpPr/>
              <p:nvPr/>
            </p:nvSpPr>
            <p:spPr>
              <a:xfrm>
                <a:off x="4051883" y="1753299"/>
                <a:ext cx="1031845" cy="2525085"/>
              </a:xfrm>
              <a:prstGeom prst="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sz="1400" kern="0">
                  <a:solidFill>
                    <a:srgbClr val="808080"/>
                  </a:solidFill>
                  <a:latin typeface="+mj-lt"/>
                </a:endParaRPr>
              </a:p>
            </p:txBody>
          </p:sp>
        </p:grpSp>
        <p:grpSp>
          <p:nvGrpSpPr>
            <p:cNvPr id="56" name="Gruppieren 32"/>
            <p:cNvGrpSpPr/>
            <p:nvPr/>
          </p:nvGrpSpPr>
          <p:grpSpPr>
            <a:xfrm rot="16200000">
              <a:off x="1622179" y="4199870"/>
              <a:ext cx="493881" cy="1410188"/>
              <a:chOff x="3867325" y="1555200"/>
              <a:chExt cx="1392572" cy="4248000"/>
            </a:xfrm>
          </p:grpSpPr>
          <p:sp>
            <p:nvSpPr>
              <p:cNvPr id="65" name="Rechteck 41"/>
              <p:cNvSpPr/>
              <p:nvPr/>
            </p:nvSpPr>
            <p:spPr>
              <a:xfrm>
                <a:off x="3867325" y="1555200"/>
                <a:ext cx="1392572" cy="4248000"/>
              </a:xfrm>
              <a:prstGeom prst="rect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sz="1400" kern="0">
                  <a:solidFill>
                    <a:srgbClr val="808080"/>
                  </a:solidFill>
                  <a:latin typeface="+mj-lt"/>
                </a:endParaRPr>
              </a:p>
            </p:txBody>
          </p:sp>
          <p:sp>
            <p:nvSpPr>
              <p:cNvPr id="66" name="Ellipse 42"/>
              <p:cNvSpPr/>
              <p:nvPr/>
            </p:nvSpPr>
            <p:spPr>
              <a:xfrm>
                <a:off x="4286211" y="4412610"/>
                <a:ext cx="554799" cy="562062"/>
              </a:xfrm>
              <a:prstGeom prst="ellipse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sz="1400" kern="0">
                  <a:solidFill>
                    <a:srgbClr val="808080"/>
                  </a:solidFill>
                  <a:latin typeface="+mj-lt"/>
                </a:endParaRPr>
              </a:p>
            </p:txBody>
          </p:sp>
          <p:sp>
            <p:nvSpPr>
              <p:cNvPr id="67" name="Rechteck 43"/>
              <p:cNvSpPr/>
              <p:nvPr/>
            </p:nvSpPr>
            <p:spPr>
              <a:xfrm>
                <a:off x="4051883" y="1753299"/>
                <a:ext cx="1031845" cy="2525085"/>
              </a:xfrm>
              <a:prstGeom prst="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sz="1400" kern="0">
                  <a:solidFill>
                    <a:srgbClr val="808080"/>
                  </a:solidFill>
                  <a:latin typeface="+mj-lt"/>
                </a:endParaRPr>
              </a:p>
            </p:txBody>
          </p:sp>
        </p:grpSp>
        <p:grpSp>
          <p:nvGrpSpPr>
            <p:cNvPr id="57" name="Gruppieren 33"/>
            <p:cNvGrpSpPr/>
            <p:nvPr/>
          </p:nvGrpSpPr>
          <p:grpSpPr>
            <a:xfrm rot="5400000" flipH="1">
              <a:off x="1748800" y="3705989"/>
              <a:ext cx="493881" cy="1410189"/>
              <a:chOff x="3867325" y="1555200"/>
              <a:chExt cx="1392571" cy="4248001"/>
            </a:xfrm>
          </p:grpSpPr>
          <p:sp>
            <p:nvSpPr>
              <p:cNvPr id="62" name="Rechteck 38"/>
              <p:cNvSpPr/>
              <p:nvPr/>
            </p:nvSpPr>
            <p:spPr>
              <a:xfrm>
                <a:off x="3867325" y="1555200"/>
                <a:ext cx="1392571" cy="4248001"/>
              </a:xfrm>
              <a:prstGeom prst="rect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sz="1400" kern="0">
                  <a:solidFill>
                    <a:srgbClr val="808080"/>
                  </a:solidFill>
                  <a:latin typeface="+mj-lt"/>
                </a:endParaRPr>
              </a:p>
            </p:txBody>
          </p:sp>
          <p:sp>
            <p:nvSpPr>
              <p:cNvPr id="63" name="Ellipse 39"/>
              <p:cNvSpPr/>
              <p:nvPr/>
            </p:nvSpPr>
            <p:spPr>
              <a:xfrm>
                <a:off x="4286211" y="4412610"/>
                <a:ext cx="554799" cy="562062"/>
              </a:xfrm>
              <a:prstGeom prst="ellipse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sz="1400" kern="0">
                  <a:solidFill>
                    <a:srgbClr val="808080"/>
                  </a:solidFill>
                  <a:latin typeface="+mj-lt"/>
                </a:endParaRPr>
              </a:p>
            </p:txBody>
          </p:sp>
          <p:sp>
            <p:nvSpPr>
              <p:cNvPr id="64" name="Rechteck 40"/>
              <p:cNvSpPr/>
              <p:nvPr/>
            </p:nvSpPr>
            <p:spPr>
              <a:xfrm>
                <a:off x="4051883" y="1753299"/>
                <a:ext cx="1031845" cy="2525085"/>
              </a:xfrm>
              <a:prstGeom prst="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tIns="360000" bIns="90000" rtlCol="0" anchor="ctr"/>
              <a:lstStyle/>
              <a:p>
                <a:pPr>
                  <a:defRPr/>
                </a:pPr>
                <a:endParaRPr lang="de-DE" sz="1400" kern="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58" name="Gruppieren 34"/>
            <p:cNvGrpSpPr/>
            <p:nvPr/>
          </p:nvGrpSpPr>
          <p:grpSpPr>
            <a:xfrm rot="20802787" flipH="1">
              <a:off x="2852487" y="4096386"/>
              <a:ext cx="462286" cy="1506569"/>
              <a:chOff x="3867325" y="1555200"/>
              <a:chExt cx="1392571" cy="4248001"/>
            </a:xfrm>
          </p:grpSpPr>
          <p:sp>
            <p:nvSpPr>
              <p:cNvPr id="59" name="Rechteck 35"/>
              <p:cNvSpPr/>
              <p:nvPr/>
            </p:nvSpPr>
            <p:spPr>
              <a:xfrm>
                <a:off x="3867325" y="1555200"/>
                <a:ext cx="1392571" cy="4248001"/>
              </a:xfrm>
              <a:prstGeom prst="rect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sz="1400" kern="0">
                  <a:solidFill>
                    <a:srgbClr val="808080"/>
                  </a:solidFill>
                  <a:latin typeface="+mj-lt"/>
                </a:endParaRPr>
              </a:p>
            </p:txBody>
          </p:sp>
          <p:sp>
            <p:nvSpPr>
              <p:cNvPr id="60" name="Ellipse 36"/>
              <p:cNvSpPr/>
              <p:nvPr/>
            </p:nvSpPr>
            <p:spPr>
              <a:xfrm>
                <a:off x="4286211" y="4412610"/>
                <a:ext cx="554799" cy="562062"/>
              </a:xfrm>
              <a:prstGeom prst="ellipse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de-DE" sz="1400" kern="0">
                  <a:solidFill>
                    <a:srgbClr val="808080"/>
                  </a:solidFill>
                  <a:latin typeface="+mj-lt"/>
                </a:endParaRPr>
              </a:p>
            </p:txBody>
          </p:sp>
          <p:sp>
            <p:nvSpPr>
              <p:cNvPr id="61" name="Rechteck 37"/>
              <p:cNvSpPr/>
              <p:nvPr/>
            </p:nvSpPr>
            <p:spPr>
              <a:xfrm>
                <a:off x="4051883" y="1753299"/>
                <a:ext cx="1031845" cy="2525085"/>
              </a:xfrm>
              <a:prstGeom prst="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tIns="360000" bIns="90000" rtlCol="0" anchor="ctr"/>
              <a:lstStyle/>
              <a:p>
                <a:pPr>
                  <a:defRPr/>
                </a:pPr>
                <a:endParaRPr lang="de-DE" sz="1400" kern="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25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_regular_presenta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EY light projec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EY dark print">
  <a:themeElements>
    <a:clrScheme name="Custom 2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EY dark projection">
  <a:themeElements>
    <a:clrScheme name="Custom 4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EY_regular_presentation</Template>
  <TotalTime>42486</TotalTime>
  <Words>1839</Words>
  <Application>Microsoft Office PowerPoint</Application>
  <PresentationFormat>Widescreen</PresentationFormat>
  <Paragraphs>411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ＭＳ Ｐゴシック</vt:lpstr>
      <vt:lpstr>SimSun</vt:lpstr>
      <vt:lpstr>Arial</vt:lpstr>
      <vt:lpstr>Arial Narrow</vt:lpstr>
      <vt:lpstr>Calibri</vt:lpstr>
      <vt:lpstr>EYInterstate Light</vt:lpstr>
      <vt:lpstr>microsoft sans serif</vt:lpstr>
      <vt:lpstr>mohammad bold art 1</vt:lpstr>
      <vt:lpstr>Times New Roman</vt:lpstr>
      <vt:lpstr>Wingdings</vt:lpstr>
      <vt:lpstr>EY_regular_presentation</vt:lpstr>
      <vt:lpstr>EY light projection</vt:lpstr>
      <vt:lpstr>EY dark print</vt:lpstr>
      <vt:lpstr>EY dark projection</vt:lpstr>
      <vt:lpstr>1_Office Theme</vt:lpstr>
      <vt:lpstr>PowerPoint Presentation</vt:lpstr>
      <vt:lpstr>CMA has embarked on three key strategic initiatives</vt:lpstr>
      <vt:lpstr>Market Needs</vt:lpstr>
      <vt:lpstr>Key stakeholders in XBRL initiative</vt:lpstr>
      <vt:lpstr>Efficiency brought about by the XBRL Project to the Kuwaiti Market</vt:lpstr>
      <vt:lpstr>CMA’s objectives from the XBRL Project</vt:lpstr>
      <vt:lpstr>iFSAH’s Competitive advantage </vt:lpstr>
      <vt:lpstr>Universe of reporting entities</vt:lpstr>
      <vt:lpstr>Reporting Domains – Taxonomy Sets </vt:lpstr>
      <vt:lpstr>High Level Overview on the filing activity through  the Platform </vt:lpstr>
      <vt:lpstr>Project Plan Overview – Platform Development </vt:lpstr>
      <vt:lpstr>Interaction with the Pilot Group</vt:lpstr>
      <vt:lpstr>Feedback from the Pilot Group</vt:lpstr>
      <vt:lpstr>Engagement with Stakeholders</vt:lpstr>
      <vt:lpstr>Way Forward</vt:lpstr>
      <vt:lpstr>PowerPoint Presentation</vt:lpstr>
      <vt:lpstr>Customized Entry Points</vt:lpstr>
      <vt:lpstr>Key development areas that form the XBRL Project</vt:lpstr>
      <vt:lpstr>Taxonomy Design and Development Pilot Stage</vt:lpstr>
      <vt:lpstr>Feedback from the Pilot Group</vt:lpstr>
      <vt:lpstr>Different user profiles for  different purposes</vt:lpstr>
      <vt:lpstr>Different user profiles for  different purposes</vt:lpstr>
      <vt:lpstr>Converting data item into an XBRL item goes through two stages</vt:lpstr>
      <vt:lpstr>Think of it as a unique bar code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Archana Sunal</dc:creator>
  <cp:lastModifiedBy>Abdullah Al Terkait</cp:lastModifiedBy>
  <cp:revision>339</cp:revision>
  <cp:lastPrinted>2017-03-14T04:06:19Z</cp:lastPrinted>
  <dcterms:created xsi:type="dcterms:W3CDTF">2016-11-02T07:46:58Z</dcterms:created>
  <dcterms:modified xsi:type="dcterms:W3CDTF">2017-03-25T15:51:44Z</dcterms:modified>
</cp:coreProperties>
</file>